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diagrams/data2.xml" ContentType="application/vnd.openxmlformats-officedocument.drawingml.diagramData+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entation.xml" ContentType="application/vnd.openxmlformats-officedocument.presentationml.presentation.main+xml"/>
  <Override PartName="/ppt/slides/slide1.xml" ContentType="application/vnd.openxmlformats-officedocument.presentationml.slide+xml"/>
  <Override PartName="/ppt/diagrams/data1.xml" ContentType="application/vnd.openxmlformats-officedocument.drawingml.diagramData+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5.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commentAuthors.xml" ContentType="application/vnd.openxmlformats-officedocument.presentationml.commentAuthors+xml"/>
  <Override PartName="/ppt/diagrams/colors2.xml" ContentType="application/vnd.openxmlformats-officedocument.drawingml.diagramColors+xml"/>
  <Override PartName="/ppt/diagrams/drawing2.xml" ContentType="application/vnd.ms-office.drawingml.diagramDrawing+xml"/>
  <Override PartName="/ppt/diagrams/quickStyle2.xml" ContentType="application/vnd.openxmlformats-officedocument.drawingml.diagramStyle+xml"/>
  <Override PartName="/ppt/diagrams/layout2.xml" ContentType="application/vnd.openxmlformats-officedocument.drawingml.diagramLayout+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diagrams/drawing1.xml" ContentType="application/vnd.ms-office.drawingml.diagramDrawing+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93" r:id="rId2"/>
    <p:sldId id="297" r:id="rId3"/>
    <p:sldId id="256" r:id="rId4"/>
    <p:sldId id="287" r:id="rId5"/>
    <p:sldId id="311" r:id="rId6"/>
    <p:sldId id="303" r:id="rId7"/>
    <p:sldId id="305" r:id="rId8"/>
    <p:sldId id="301" r:id="rId9"/>
    <p:sldId id="312" r:id="rId10"/>
    <p:sldId id="314" r:id="rId11"/>
    <p:sldId id="313" r:id="rId12"/>
    <p:sldId id="310" r:id="rId13"/>
    <p:sldId id="279" r:id="rId14"/>
    <p:sldId id="272" r:id="rId15"/>
    <p:sldId id="261" r:id="rId16"/>
    <p:sldId id="286" r:id="rId17"/>
    <p:sldId id="283" r:id="rId18"/>
    <p:sldId id="298" r:id="rId19"/>
    <p:sldId id="274" r:id="rId20"/>
    <p:sldId id="299" r:id="rId21"/>
    <p:sldId id="275" r:id="rId22"/>
    <p:sldId id="26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ynn Fathers" initials="LF" lastIdx="6" clrIdx="0">
    <p:extLst>
      <p:ext uri="{19B8F6BF-5375-455C-9EA6-DF929625EA0E}">
        <p15:presenceInfo xmlns:p15="http://schemas.microsoft.com/office/powerpoint/2012/main" userId="S::lfathers@abingdonlearningtrust.org::deed5558-ef27-479a-ac88-ba90b9f5d521" providerId="AD"/>
      </p:ext>
    </p:extLst>
  </p:cmAuthor>
  <p:cmAuthor id="2" name="Fiona Hammans" initials="FH" lastIdx="5" clrIdx="1">
    <p:extLst>
      <p:ext uri="{19B8F6BF-5375-455C-9EA6-DF929625EA0E}">
        <p15:presenceInfo xmlns:p15="http://schemas.microsoft.com/office/powerpoint/2012/main" userId="S::fhammans@abingdonlearningtrust.org::d8ed4ebe-fd9c-441a-b9e2-2458a68ad7d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A6C1"/>
    <a:srgbClr val="CD4C9E"/>
    <a:srgbClr val="9E49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40"/>
    <p:restoredTop sz="71937" autoAdjust="0"/>
  </p:normalViewPr>
  <p:slideViewPr>
    <p:cSldViewPr snapToGrid="0" snapToObjects="1">
      <p:cViewPr varScale="1">
        <p:scale>
          <a:sx n="45" d="100"/>
          <a:sy n="45" d="100"/>
        </p:scale>
        <p:origin x="724" y="52"/>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openxmlformats.org/officeDocument/2006/relationships/customXml" Target="../customXml/item1.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EBAFD8-C96B-8A40-BBBE-15AA93041594}" type="doc">
      <dgm:prSet loTypeId="urn:microsoft.com/office/officeart/2005/8/layout/radial1" loCatId="" qsTypeId="urn:microsoft.com/office/officeart/2005/8/quickstyle/simple1#1" qsCatId="simple" csTypeId="urn:microsoft.com/office/officeart/2005/8/colors/accent1_2#1" csCatId="accent1" phldr="1"/>
      <dgm:spPr/>
      <dgm:t>
        <a:bodyPr/>
        <a:lstStyle/>
        <a:p>
          <a:endParaRPr lang="en-GB"/>
        </a:p>
      </dgm:t>
    </dgm:pt>
    <dgm:pt modelId="{F698A711-DBFD-0F48-88FB-BCBEA5A2F64B}">
      <dgm:prSet phldrT="[Text]" custT="1"/>
      <dgm:spPr>
        <a:solidFill>
          <a:schemeClr val="bg1"/>
        </a:solidFill>
        <a:ln w="28575">
          <a:solidFill>
            <a:srgbClr val="0070C0"/>
          </a:solidFill>
          <a:prstDash val="sysDash"/>
        </a:ln>
      </dgm:spPr>
      <dgm:t>
        <a:bodyPr/>
        <a:lstStyle/>
        <a:p>
          <a:r>
            <a:rPr lang="en-GB" sz="2800" dirty="0">
              <a:solidFill>
                <a:sysClr val="windowText" lastClr="000000"/>
              </a:solidFill>
            </a:rPr>
            <a:t>Safeguarding</a:t>
          </a:r>
        </a:p>
      </dgm:t>
    </dgm:pt>
    <dgm:pt modelId="{D6F92E48-6605-8241-AAD2-C67F529F81EC}" type="parTrans" cxnId="{71E3A164-5526-5247-8603-8556628AEF79}">
      <dgm:prSet/>
      <dgm:spPr/>
      <dgm:t>
        <a:bodyPr/>
        <a:lstStyle/>
        <a:p>
          <a:endParaRPr lang="en-GB" sz="1800">
            <a:solidFill>
              <a:sysClr val="windowText" lastClr="000000"/>
            </a:solidFill>
          </a:endParaRPr>
        </a:p>
      </dgm:t>
    </dgm:pt>
    <dgm:pt modelId="{C6DEFE50-A3DE-7849-85C5-04D42A50449A}" type="sibTrans" cxnId="{71E3A164-5526-5247-8603-8556628AEF79}">
      <dgm:prSet/>
      <dgm:spPr/>
      <dgm:t>
        <a:bodyPr/>
        <a:lstStyle/>
        <a:p>
          <a:endParaRPr lang="en-GB" sz="1800">
            <a:solidFill>
              <a:sysClr val="windowText" lastClr="000000"/>
            </a:solidFill>
          </a:endParaRPr>
        </a:p>
      </dgm:t>
    </dgm:pt>
    <dgm:pt modelId="{30770E09-B347-CE44-BC2B-654F32F5BCDC}">
      <dgm:prSet phldrT="[Text]" custT="1"/>
      <dgm:spPr>
        <a:solidFill>
          <a:srgbClr val="FF0000"/>
        </a:solidFill>
      </dgm:spPr>
      <dgm:t>
        <a:bodyPr/>
        <a:lstStyle/>
        <a:p>
          <a:r>
            <a:rPr lang="en-GB" sz="2200" dirty="0">
              <a:solidFill>
                <a:sysClr val="windowText" lastClr="000000"/>
              </a:solidFill>
            </a:rPr>
            <a:t>Child Protection</a:t>
          </a:r>
        </a:p>
      </dgm:t>
    </dgm:pt>
    <dgm:pt modelId="{3F1C95E2-381D-F84E-A821-9C63B27AE700}" type="parTrans" cxnId="{A948D079-9FE3-854B-A397-F44E9C0D7209}">
      <dgm:prSet custT="1"/>
      <dgm:spPr/>
      <dgm:t>
        <a:bodyPr/>
        <a:lstStyle/>
        <a:p>
          <a:endParaRPr lang="en-GB" sz="1800">
            <a:solidFill>
              <a:sysClr val="windowText" lastClr="000000"/>
            </a:solidFill>
          </a:endParaRPr>
        </a:p>
      </dgm:t>
    </dgm:pt>
    <dgm:pt modelId="{541369F1-66C3-7647-AC38-B55C9E0B1DE5}" type="sibTrans" cxnId="{A948D079-9FE3-854B-A397-F44E9C0D7209}">
      <dgm:prSet/>
      <dgm:spPr/>
      <dgm:t>
        <a:bodyPr/>
        <a:lstStyle/>
        <a:p>
          <a:endParaRPr lang="en-GB" sz="1800">
            <a:solidFill>
              <a:sysClr val="windowText" lastClr="000000"/>
            </a:solidFill>
          </a:endParaRPr>
        </a:p>
      </dgm:t>
    </dgm:pt>
    <dgm:pt modelId="{19C9DD13-CA53-584E-BA71-A41A3F90FD36}">
      <dgm:prSet phldrT="[Text]" custT="1"/>
      <dgm:spPr>
        <a:solidFill>
          <a:srgbClr val="FFC000"/>
        </a:solidFill>
      </dgm:spPr>
      <dgm:t>
        <a:bodyPr/>
        <a:lstStyle/>
        <a:p>
          <a:r>
            <a:rPr lang="en-GB" sz="1800" dirty="0">
              <a:solidFill>
                <a:sysClr val="windowText" lastClr="000000"/>
              </a:solidFill>
            </a:rPr>
            <a:t>Cybersecurity</a:t>
          </a:r>
        </a:p>
      </dgm:t>
    </dgm:pt>
    <dgm:pt modelId="{8F530450-1A82-E44E-9979-86BA34EB5D40}" type="parTrans" cxnId="{F5937AF9-7815-254D-927E-17699A82240F}">
      <dgm:prSet custT="1"/>
      <dgm:spPr/>
      <dgm:t>
        <a:bodyPr/>
        <a:lstStyle/>
        <a:p>
          <a:endParaRPr lang="en-GB" sz="1800">
            <a:solidFill>
              <a:sysClr val="windowText" lastClr="000000"/>
            </a:solidFill>
          </a:endParaRPr>
        </a:p>
      </dgm:t>
    </dgm:pt>
    <dgm:pt modelId="{FC1263D2-36FB-3C47-91B6-EFB15A2DC510}" type="sibTrans" cxnId="{F5937AF9-7815-254D-927E-17699A82240F}">
      <dgm:prSet/>
      <dgm:spPr/>
      <dgm:t>
        <a:bodyPr/>
        <a:lstStyle/>
        <a:p>
          <a:endParaRPr lang="en-GB" sz="1800">
            <a:solidFill>
              <a:sysClr val="windowText" lastClr="000000"/>
            </a:solidFill>
          </a:endParaRPr>
        </a:p>
      </dgm:t>
    </dgm:pt>
    <dgm:pt modelId="{D804F9DF-B954-5E48-B0CC-AA2D86B409C4}">
      <dgm:prSet phldrT="[Text]" custT="1"/>
      <dgm:spPr>
        <a:solidFill>
          <a:srgbClr val="FFC000"/>
        </a:solidFill>
      </dgm:spPr>
      <dgm:t>
        <a:bodyPr/>
        <a:lstStyle/>
        <a:p>
          <a:r>
            <a:rPr lang="en-GB" sz="1800" dirty="0">
              <a:solidFill>
                <a:sysClr val="windowText" lastClr="000000"/>
              </a:solidFill>
            </a:rPr>
            <a:t>GDPR</a:t>
          </a:r>
        </a:p>
      </dgm:t>
    </dgm:pt>
    <dgm:pt modelId="{3DBE3FC1-53F9-7A44-A563-73259A8EB69C}" type="parTrans" cxnId="{03798622-7498-D64C-B33E-BD1A083284FE}">
      <dgm:prSet custT="1"/>
      <dgm:spPr/>
      <dgm:t>
        <a:bodyPr/>
        <a:lstStyle/>
        <a:p>
          <a:endParaRPr lang="en-GB" sz="1800">
            <a:solidFill>
              <a:sysClr val="windowText" lastClr="000000"/>
            </a:solidFill>
          </a:endParaRPr>
        </a:p>
      </dgm:t>
    </dgm:pt>
    <dgm:pt modelId="{8B7F8B8A-F8F0-8240-921C-A7DC7BE8F8F6}" type="sibTrans" cxnId="{03798622-7498-D64C-B33E-BD1A083284FE}">
      <dgm:prSet/>
      <dgm:spPr/>
      <dgm:t>
        <a:bodyPr/>
        <a:lstStyle/>
        <a:p>
          <a:endParaRPr lang="en-GB" sz="1800">
            <a:solidFill>
              <a:sysClr val="windowText" lastClr="000000"/>
            </a:solidFill>
          </a:endParaRPr>
        </a:p>
      </dgm:t>
    </dgm:pt>
    <dgm:pt modelId="{1E1D2895-1E81-044F-9F7F-2277BF5E08EA}">
      <dgm:prSet phldrT="[Text]" custT="1"/>
      <dgm:spPr>
        <a:solidFill>
          <a:srgbClr val="92D050"/>
        </a:solidFill>
      </dgm:spPr>
      <dgm:t>
        <a:bodyPr/>
        <a:lstStyle/>
        <a:p>
          <a:r>
            <a:rPr lang="en-GB" sz="1800" dirty="0">
              <a:solidFill>
                <a:sysClr val="windowText" lastClr="000000"/>
              </a:solidFill>
            </a:rPr>
            <a:t>Behaviour Management</a:t>
          </a:r>
        </a:p>
      </dgm:t>
    </dgm:pt>
    <dgm:pt modelId="{807260B9-6457-6143-801A-722697B272CA}" type="parTrans" cxnId="{9D81D497-9278-394F-B1CE-376C8FB9B5CF}">
      <dgm:prSet custT="1"/>
      <dgm:spPr/>
      <dgm:t>
        <a:bodyPr/>
        <a:lstStyle/>
        <a:p>
          <a:endParaRPr lang="en-GB" sz="1800">
            <a:solidFill>
              <a:sysClr val="windowText" lastClr="000000"/>
            </a:solidFill>
          </a:endParaRPr>
        </a:p>
      </dgm:t>
    </dgm:pt>
    <dgm:pt modelId="{4F1F83F6-F93E-874C-AB1F-0F40AFDA284A}" type="sibTrans" cxnId="{9D81D497-9278-394F-B1CE-376C8FB9B5CF}">
      <dgm:prSet/>
      <dgm:spPr/>
      <dgm:t>
        <a:bodyPr/>
        <a:lstStyle/>
        <a:p>
          <a:endParaRPr lang="en-GB" sz="1800">
            <a:solidFill>
              <a:sysClr val="windowText" lastClr="000000"/>
            </a:solidFill>
          </a:endParaRPr>
        </a:p>
      </dgm:t>
    </dgm:pt>
    <dgm:pt modelId="{801CCDDC-F538-AA43-AA40-223A8C96B5CE}">
      <dgm:prSet phldrT="[Text]" custT="1"/>
      <dgm:spPr>
        <a:solidFill>
          <a:srgbClr val="92D050"/>
        </a:solidFill>
      </dgm:spPr>
      <dgm:t>
        <a:bodyPr/>
        <a:lstStyle/>
        <a:p>
          <a:r>
            <a:rPr lang="en-GB" sz="1800" dirty="0">
              <a:solidFill>
                <a:sysClr val="windowText" lastClr="000000"/>
              </a:solidFill>
            </a:rPr>
            <a:t>Attendance</a:t>
          </a:r>
        </a:p>
      </dgm:t>
    </dgm:pt>
    <dgm:pt modelId="{3FBB4CAB-3715-394D-872A-7F4A0A2DE3E3}" type="parTrans" cxnId="{3FCD9762-2586-9D4A-B4A9-0BE0A721FD4E}">
      <dgm:prSet custT="1"/>
      <dgm:spPr/>
      <dgm:t>
        <a:bodyPr/>
        <a:lstStyle/>
        <a:p>
          <a:endParaRPr lang="en-GB" sz="1800">
            <a:solidFill>
              <a:sysClr val="windowText" lastClr="000000"/>
            </a:solidFill>
          </a:endParaRPr>
        </a:p>
      </dgm:t>
    </dgm:pt>
    <dgm:pt modelId="{10B31C4D-155C-4D4E-B11B-C34A92020EB2}" type="sibTrans" cxnId="{3FCD9762-2586-9D4A-B4A9-0BE0A721FD4E}">
      <dgm:prSet/>
      <dgm:spPr/>
      <dgm:t>
        <a:bodyPr/>
        <a:lstStyle/>
        <a:p>
          <a:endParaRPr lang="en-GB" sz="1800">
            <a:solidFill>
              <a:sysClr val="windowText" lastClr="000000"/>
            </a:solidFill>
          </a:endParaRPr>
        </a:p>
      </dgm:t>
    </dgm:pt>
    <dgm:pt modelId="{BF09E727-9B1C-EB49-9A60-BFC92EF14F51}">
      <dgm:prSet phldrT="[Text]" custT="1"/>
      <dgm:spPr>
        <a:solidFill>
          <a:schemeClr val="accent5">
            <a:lumMod val="60000"/>
            <a:lumOff val="40000"/>
          </a:schemeClr>
        </a:solidFill>
      </dgm:spPr>
      <dgm:t>
        <a:bodyPr/>
        <a:lstStyle/>
        <a:p>
          <a:r>
            <a:rPr lang="en-GB" sz="1800" dirty="0">
              <a:solidFill>
                <a:sysClr val="windowText" lastClr="000000"/>
              </a:solidFill>
            </a:rPr>
            <a:t>Online safety</a:t>
          </a:r>
        </a:p>
      </dgm:t>
    </dgm:pt>
    <dgm:pt modelId="{FD4EB6DF-6BC3-5343-8666-0CB23420F7A2}" type="sibTrans" cxnId="{5CCE2733-DA9F-844F-9F73-40371E43CE4F}">
      <dgm:prSet/>
      <dgm:spPr/>
      <dgm:t>
        <a:bodyPr/>
        <a:lstStyle/>
        <a:p>
          <a:endParaRPr lang="en-GB" sz="1800">
            <a:solidFill>
              <a:sysClr val="windowText" lastClr="000000"/>
            </a:solidFill>
          </a:endParaRPr>
        </a:p>
      </dgm:t>
    </dgm:pt>
    <dgm:pt modelId="{F4F0B5F4-DC0D-C74B-B34D-1EBE174AF764}" type="parTrans" cxnId="{5CCE2733-DA9F-844F-9F73-40371E43CE4F}">
      <dgm:prSet custT="1"/>
      <dgm:spPr/>
      <dgm:t>
        <a:bodyPr/>
        <a:lstStyle/>
        <a:p>
          <a:endParaRPr lang="en-GB" sz="1800">
            <a:solidFill>
              <a:sysClr val="windowText" lastClr="000000"/>
            </a:solidFill>
          </a:endParaRPr>
        </a:p>
      </dgm:t>
    </dgm:pt>
    <dgm:pt modelId="{5CC71E8B-15AF-1943-BDF9-CDD8760667DD}">
      <dgm:prSet phldrT="[Text]" custT="1"/>
      <dgm:spPr>
        <a:solidFill>
          <a:schemeClr val="bg2">
            <a:lumMod val="75000"/>
          </a:schemeClr>
        </a:solidFill>
      </dgm:spPr>
      <dgm:t>
        <a:bodyPr/>
        <a:lstStyle/>
        <a:p>
          <a:r>
            <a:rPr lang="en-GB" sz="1800" dirty="0">
              <a:solidFill>
                <a:sysClr val="windowText" lastClr="000000"/>
              </a:solidFill>
            </a:rPr>
            <a:t>School transport</a:t>
          </a:r>
        </a:p>
      </dgm:t>
    </dgm:pt>
    <dgm:pt modelId="{7FDCEDB7-3EAE-3343-90C7-931980949B5B}" type="parTrans" cxnId="{E689642F-7900-5F41-BEEC-591E7FC98FF6}">
      <dgm:prSet custT="1"/>
      <dgm:spPr/>
      <dgm:t>
        <a:bodyPr/>
        <a:lstStyle/>
        <a:p>
          <a:endParaRPr lang="en-GB" sz="1800">
            <a:solidFill>
              <a:sysClr val="windowText" lastClr="000000"/>
            </a:solidFill>
          </a:endParaRPr>
        </a:p>
      </dgm:t>
    </dgm:pt>
    <dgm:pt modelId="{DF6673D6-00D5-B043-BD62-9F83151F5B02}" type="sibTrans" cxnId="{E689642F-7900-5F41-BEEC-591E7FC98FF6}">
      <dgm:prSet/>
      <dgm:spPr/>
      <dgm:t>
        <a:bodyPr/>
        <a:lstStyle/>
        <a:p>
          <a:endParaRPr lang="en-GB" sz="1800">
            <a:solidFill>
              <a:sysClr val="windowText" lastClr="000000"/>
            </a:solidFill>
          </a:endParaRPr>
        </a:p>
      </dgm:t>
    </dgm:pt>
    <dgm:pt modelId="{1E8842CF-3C28-BF4D-A9E1-EDF91E3C2BC8}">
      <dgm:prSet phldrT="[Text]" custT="1"/>
      <dgm:spPr>
        <a:solidFill>
          <a:schemeClr val="bg2">
            <a:lumMod val="75000"/>
          </a:schemeClr>
        </a:solidFill>
      </dgm:spPr>
      <dgm:t>
        <a:bodyPr/>
        <a:lstStyle/>
        <a:p>
          <a:r>
            <a:rPr lang="en-GB" sz="1800" dirty="0">
              <a:solidFill>
                <a:sysClr val="windowText" lastClr="000000"/>
              </a:solidFill>
            </a:rPr>
            <a:t>Health &amp; Safety</a:t>
          </a:r>
        </a:p>
      </dgm:t>
    </dgm:pt>
    <dgm:pt modelId="{E6A6A6BD-7F38-A84C-96D4-8141B503C6EC}" type="parTrans" cxnId="{340EF9E7-0FBE-9947-8A22-10930EC164B3}">
      <dgm:prSet custT="1"/>
      <dgm:spPr/>
      <dgm:t>
        <a:bodyPr/>
        <a:lstStyle/>
        <a:p>
          <a:endParaRPr lang="en-GB" sz="1800">
            <a:solidFill>
              <a:sysClr val="windowText" lastClr="000000"/>
            </a:solidFill>
          </a:endParaRPr>
        </a:p>
      </dgm:t>
    </dgm:pt>
    <dgm:pt modelId="{ED48F9E8-EB66-1541-B688-AFFE85C1EC82}" type="sibTrans" cxnId="{340EF9E7-0FBE-9947-8A22-10930EC164B3}">
      <dgm:prSet/>
      <dgm:spPr/>
      <dgm:t>
        <a:bodyPr/>
        <a:lstStyle/>
        <a:p>
          <a:endParaRPr lang="en-GB" sz="1800">
            <a:solidFill>
              <a:sysClr val="windowText" lastClr="000000"/>
            </a:solidFill>
          </a:endParaRPr>
        </a:p>
      </dgm:t>
    </dgm:pt>
    <dgm:pt modelId="{ECE62203-D465-C648-BEA0-679B0C1F8853}">
      <dgm:prSet phldrT="[Text]" custT="1"/>
      <dgm:spPr/>
      <dgm:t>
        <a:bodyPr/>
        <a:lstStyle/>
        <a:p>
          <a:r>
            <a:rPr lang="en-GB" sz="1800" dirty="0">
              <a:solidFill>
                <a:sysClr val="windowText" lastClr="000000"/>
              </a:solidFill>
            </a:rPr>
            <a:t>Managing allegations</a:t>
          </a:r>
        </a:p>
      </dgm:t>
    </dgm:pt>
    <dgm:pt modelId="{1A89F2B9-96A1-7E48-BA7F-E46EED2E2504}" type="parTrans" cxnId="{76EA272E-1F33-B941-9CF6-2B385FCCA823}">
      <dgm:prSet custT="1"/>
      <dgm:spPr/>
      <dgm:t>
        <a:bodyPr/>
        <a:lstStyle/>
        <a:p>
          <a:endParaRPr lang="en-GB" sz="1800">
            <a:solidFill>
              <a:sysClr val="windowText" lastClr="000000"/>
            </a:solidFill>
          </a:endParaRPr>
        </a:p>
      </dgm:t>
    </dgm:pt>
    <dgm:pt modelId="{07185E1A-73F3-7E4D-84C1-7E2E20087E05}" type="sibTrans" cxnId="{76EA272E-1F33-B941-9CF6-2B385FCCA823}">
      <dgm:prSet/>
      <dgm:spPr/>
      <dgm:t>
        <a:bodyPr/>
        <a:lstStyle/>
        <a:p>
          <a:endParaRPr lang="en-GB" sz="1800">
            <a:solidFill>
              <a:sysClr val="windowText" lastClr="000000"/>
            </a:solidFill>
          </a:endParaRPr>
        </a:p>
      </dgm:t>
    </dgm:pt>
    <dgm:pt modelId="{D2B91D39-6B76-CF4F-9919-82AEF84E6FCA}">
      <dgm:prSet phldrT="[Text]" custT="1"/>
      <dgm:spPr/>
      <dgm:t>
        <a:bodyPr/>
        <a:lstStyle/>
        <a:p>
          <a:r>
            <a:rPr lang="en-GB" sz="1800" dirty="0">
              <a:solidFill>
                <a:sysClr val="windowText" lastClr="000000"/>
              </a:solidFill>
            </a:rPr>
            <a:t>Low level concerns</a:t>
          </a:r>
        </a:p>
      </dgm:t>
    </dgm:pt>
    <dgm:pt modelId="{A914C826-E2F5-5B4F-83D9-6289D739DB4C}" type="parTrans" cxnId="{B58D3924-8488-6245-A55E-FC3EB64505C6}">
      <dgm:prSet custT="1"/>
      <dgm:spPr/>
      <dgm:t>
        <a:bodyPr/>
        <a:lstStyle/>
        <a:p>
          <a:endParaRPr lang="en-GB" sz="1800">
            <a:solidFill>
              <a:sysClr val="windowText" lastClr="000000"/>
            </a:solidFill>
          </a:endParaRPr>
        </a:p>
      </dgm:t>
    </dgm:pt>
    <dgm:pt modelId="{C9E782B5-FE9D-AD47-A467-7C87DC9A182C}" type="sibTrans" cxnId="{B58D3924-8488-6245-A55E-FC3EB64505C6}">
      <dgm:prSet/>
      <dgm:spPr/>
      <dgm:t>
        <a:bodyPr/>
        <a:lstStyle/>
        <a:p>
          <a:endParaRPr lang="en-GB" sz="1800">
            <a:solidFill>
              <a:sysClr val="windowText" lastClr="000000"/>
            </a:solidFill>
          </a:endParaRPr>
        </a:p>
      </dgm:t>
    </dgm:pt>
    <dgm:pt modelId="{B39398E5-D16C-6847-A9F5-60E279F8F699}">
      <dgm:prSet phldrT="[Text]" custT="1"/>
      <dgm:spPr/>
      <dgm:t>
        <a:bodyPr/>
        <a:lstStyle/>
        <a:p>
          <a:r>
            <a:rPr lang="en-GB" sz="1800" dirty="0">
              <a:solidFill>
                <a:sysClr val="windowText" lastClr="000000"/>
              </a:solidFill>
            </a:rPr>
            <a:t>Staff code of conduct</a:t>
          </a:r>
        </a:p>
      </dgm:t>
    </dgm:pt>
    <dgm:pt modelId="{E50CFF01-3F74-6445-A39A-9D9A26CB395A}" type="parTrans" cxnId="{BB7532D9-E793-694E-99C1-C1E13056C74C}">
      <dgm:prSet custT="1"/>
      <dgm:spPr/>
      <dgm:t>
        <a:bodyPr/>
        <a:lstStyle/>
        <a:p>
          <a:endParaRPr lang="en-GB" sz="1800">
            <a:solidFill>
              <a:sysClr val="windowText" lastClr="000000"/>
            </a:solidFill>
          </a:endParaRPr>
        </a:p>
      </dgm:t>
    </dgm:pt>
    <dgm:pt modelId="{2B9E6106-AF78-9740-9A24-1031B0B54E52}" type="sibTrans" cxnId="{BB7532D9-E793-694E-99C1-C1E13056C74C}">
      <dgm:prSet/>
      <dgm:spPr/>
      <dgm:t>
        <a:bodyPr/>
        <a:lstStyle/>
        <a:p>
          <a:endParaRPr lang="en-GB" sz="1800">
            <a:solidFill>
              <a:sysClr val="windowText" lastClr="000000"/>
            </a:solidFill>
          </a:endParaRPr>
        </a:p>
      </dgm:t>
    </dgm:pt>
    <dgm:pt modelId="{D6444AA7-16E7-F142-A2C5-ED3024842558}">
      <dgm:prSet phldrT="[Text]" custT="1"/>
      <dgm:spPr/>
      <dgm:t>
        <a:bodyPr/>
        <a:lstStyle/>
        <a:p>
          <a:r>
            <a:rPr lang="en-GB" sz="1800" dirty="0">
              <a:solidFill>
                <a:sysClr val="windowText" lastClr="000000"/>
              </a:solidFill>
            </a:rPr>
            <a:t>Recruitment &amp; selection</a:t>
          </a:r>
        </a:p>
      </dgm:t>
    </dgm:pt>
    <dgm:pt modelId="{BDE37447-D539-1140-A98F-EF35E0297968}" type="parTrans" cxnId="{63D207C8-A054-1841-95A4-AEBAF6206F8B}">
      <dgm:prSet custT="1"/>
      <dgm:spPr/>
      <dgm:t>
        <a:bodyPr/>
        <a:lstStyle/>
        <a:p>
          <a:endParaRPr lang="en-GB" sz="1800">
            <a:solidFill>
              <a:sysClr val="windowText" lastClr="000000"/>
            </a:solidFill>
          </a:endParaRPr>
        </a:p>
      </dgm:t>
    </dgm:pt>
    <dgm:pt modelId="{926FE01E-2B83-A247-8831-CF85C8773C08}" type="sibTrans" cxnId="{63D207C8-A054-1841-95A4-AEBAF6206F8B}">
      <dgm:prSet/>
      <dgm:spPr/>
      <dgm:t>
        <a:bodyPr/>
        <a:lstStyle/>
        <a:p>
          <a:endParaRPr lang="en-GB" sz="1800">
            <a:solidFill>
              <a:sysClr val="windowText" lastClr="000000"/>
            </a:solidFill>
          </a:endParaRPr>
        </a:p>
      </dgm:t>
    </dgm:pt>
    <dgm:pt modelId="{9940966D-67F6-E149-94CE-98BB71B7554E}">
      <dgm:prSet phldrT="[Text]" custT="1"/>
      <dgm:spPr>
        <a:solidFill>
          <a:srgbClr val="92D050"/>
        </a:solidFill>
      </dgm:spPr>
      <dgm:t>
        <a:bodyPr/>
        <a:lstStyle/>
        <a:p>
          <a:r>
            <a:rPr lang="en-GB" sz="1800" dirty="0">
              <a:solidFill>
                <a:sysClr val="windowText" lastClr="000000"/>
              </a:solidFill>
            </a:rPr>
            <a:t>Anti-bullying</a:t>
          </a:r>
        </a:p>
      </dgm:t>
    </dgm:pt>
    <dgm:pt modelId="{699BF815-4361-7345-80F3-5EA11BC4F55D}" type="parTrans" cxnId="{84CB57CB-6739-2744-B32E-6602B098364B}">
      <dgm:prSet custT="1"/>
      <dgm:spPr/>
      <dgm:t>
        <a:bodyPr/>
        <a:lstStyle/>
        <a:p>
          <a:endParaRPr lang="en-GB" sz="1800">
            <a:solidFill>
              <a:sysClr val="windowText" lastClr="000000"/>
            </a:solidFill>
          </a:endParaRPr>
        </a:p>
      </dgm:t>
    </dgm:pt>
    <dgm:pt modelId="{52B37F38-AA1A-6B4A-90FB-D87EA6FB6E86}" type="sibTrans" cxnId="{84CB57CB-6739-2744-B32E-6602B098364B}">
      <dgm:prSet/>
      <dgm:spPr/>
      <dgm:t>
        <a:bodyPr/>
        <a:lstStyle/>
        <a:p>
          <a:endParaRPr lang="en-GB" sz="1800">
            <a:solidFill>
              <a:sysClr val="windowText" lastClr="000000"/>
            </a:solidFill>
          </a:endParaRPr>
        </a:p>
      </dgm:t>
    </dgm:pt>
    <dgm:pt modelId="{0725D7EF-6AB7-F14C-A5F1-EB2D7DE38F89}">
      <dgm:prSet phldrT="[Text]" custT="1"/>
      <dgm:spPr>
        <a:solidFill>
          <a:schemeClr val="accent5">
            <a:lumMod val="60000"/>
            <a:lumOff val="40000"/>
          </a:schemeClr>
        </a:solidFill>
      </dgm:spPr>
      <dgm:t>
        <a:bodyPr/>
        <a:lstStyle/>
        <a:p>
          <a:r>
            <a:rPr lang="en-GB" sz="1800" dirty="0">
              <a:solidFill>
                <a:sysClr val="windowText" lastClr="000000"/>
              </a:solidFill>
            </a:rPr>
            <a:t>Work experience</a:t>
          </a:r>
        </a:p>
      </dgm:t>
    </dgm:pt>
    <dgm:pt modelId="{DE35195B-334B-CA42-A069-1232317A4744}" type="parTrans" cxnId="{99119489-9BFB-744E-B921-B1568F4BE571}">
      <dgm:prSet custT="1"/>
      <dgm:spPr/>
      <dgm:t>
        <a:bodyPr/>
        <a:lstStyle/>
        <a:p>
          <a:endParaRPr lang="en-GB" sz="1800">
            <a:solidFill>
              <a:sysClr val="windowText" lastClr="000000"/>
            </a:solidFill>
          </a:endParaRPr>
        </a:p>
      </dgm:t>
    </dgm:pt>
    <dgm:pt modelId="{28A8CDF2-CB09-D445-9F92-102F0B654AEA}" type="sibTrans" cxnId="{99119489-9BFB-744E-B921-B1568F4BE571}">
      <dgm:prSet/>
      <dgm:spPr/>
      <dgm:t>
        <a:bodyPr/>
        <a:lstStyle/>
        <a:p>
          <a:endParaRPr lang="en-GB" sz="1800">
            <a:solidFill>
              <a:sysClr val="windowText" lastClr="000000"/>
            </a:solidFill>
          </a:endParaRPr>
        </a:p>
      </dgm:t>
    </dgm:pt>
    <dgm:pt modelId="{61CF23B2-8E42-EE4A-89BD-A7B7F1A0A715}">
      <dgm:prSet phldrT="[Text]" custT="1"/>
      <dgm:spPr>
        <a:solidFill>
          <a:schemeClr val="accent5">
            <a:lumMod val="60000"/>
            <a:lumOff val="40000"/>
          </a:schemeClr>
        </a:solidFill>
      </dgm:spPr>
      <dgm:t>
        <a:bodyPr/>
        <a:lstStyle/>
        <a:p>
          <a:r>
            <a:rPr lang="en-GB" sz="1800" dirty="0">
              <a:solidFill>
                <a:sysClr val="windowText" lastClr="000000"/>
              </a:solidFill>
            </a:rPr>
            <a:t>Educational visits</a:t>
          </a:r>
        </a:p>
      </dgm:t>
    </dgm:pt>
    <dgm:pt modelId="{40AED15E-7E77-3747-860E-EBAB0349B3AC}" type="parTrans" cxnId="{37010D20-9305-C843-BA1A-A6C1AD7EB9FE}">
      <dgm:prSet custT="1"/>
      <dgm:spPr/>
      <dgm:t>
        <a:bodyPr/>
        <a:lstStyle/>
        <a:p>
          <a:endParaRPr lang="en-GB" sz="1800">
            <a:solidFill>
              <a:sysClr val="windowText" lastClr="000000"/>
            </a:solidFill>
          </a:endParaRPr>
        </a:p>
      </dgm:t>
    </dgm:pt>
    <dgm:pt modelId="{E0322E2D-293C-D144-9A65-1DFD52CA3A58}" type="sibTrans" cxnId="{37010D20-9305-C843-BA1A-A6C1AD7EB9FE}">
      <dgm:prSet/>
      <dgm:spPr/>
      <dgm:t>
        <a:bodyPr/>
        <a:lstStyle/>
        <a:p>
          <a:endParaRPr lang="en-GB" sz="1800">
            <a:solidFill>
              <a:sysClr val="windowText" lastClr="000000"/>
            </a:solidFill>
          </a:endParaRPr>
        </a:p>
      </dgm:t>
    </dgm:pt>
    <dgm:pt modelId="{6E2DEA6C-B140-2646-A45C-9D233564EE8B}">
      <dgm:prSet phldrT="[Text]" custT="1"/>
      <dgm:spPr>
        <a:solidFill>
          <a:schemeClr val="bg2">
            <a:lumMod val="75000"/>
          </a:schemeClr>
        </a:solidFill>
      </dgm:spPr>
      <dgm:t>
        <a:bodyPr/>
        <a:lstStyle/>
        <a:p>
          <a:r>
            <a:rPr lang="en-GB" sz="1800" dirty="0">
              <a:solidFill>
                <a:sysClr val="windowText" lastClr="000000"/>
              </a:solidFill>
            </a:rPr>
            <a:t>Building design</a:t>
          </a:r>
        </a:p>
      </dgm:t>
    </dgm:pt>
    <dgm:pt modelId="{FB173584-78EB-D948-B9C1-EB7243E2AA64}" type="parTrans" cxnId="{F81F15FE-4745-4A4F-9678-6C6870AE2255}">
      <dgm:prSet custT="1"/>
      <dgm:spPr/>
      <dgm:t>
        <a:bodyPr/>
        <a:lstStyle/>
        <a:p>
          <a:endParaRPr lang="en-GB" sz="1800">
            <a:solidFill>
              <a:sysClr val="windowText" lastClr="000000"/>
            </a:solidFill>
          </a:endParaRPr>
        </a:p>
      </dgm:t>
    </dgm:pt>
    <dgm:pt modelId="{66EF7036-8685-3843-AF21-3AD6295DDFA4}" type="sibTrans" cxnId="{F81F15FE-4745-4A4F-9678-6C6870AE2255}">
      <dgm:prSet/>
      <dgm:spPr/>
      <dgm:t>
        <a:bodyPr/>
        <a:lstStyle/>
        <a:p>
          <a:endParaRPr lang="en-GB" sz="1800">
            <a:solidFill>
              <a:sysClr val="windowText" lastClr="000000"/>
            </a:solidFill>
          </a:endParaRPr>
        </a:p>
      </dgm:t>
    </dgm:pt>
    <dgm:pt modelId="{36CAEAD0-2E9C-E041-B3D0-E2E6119079A1}">
      <dgm:prSet phldrT="[Text]" custT="1"/>
      <dgm:spPr>
        <a:solidFill>
          <a:schemeClr val="bg2">
            <a:lumMod val="75000"/>
          </a:schemeClr>
        </a:solidFill>
      </dgm:spPr>
      <dgm:t>
        <a:bodyPr/>
        <a:lstStyle/>
        <a:p>
          <a:r>
            <a:rPr lang="en-GB" sz="1800" dirty="0">
              <a:solidFill>
                <a:sysClr val="windowText" lastClr="000000"/>
              </a:solidFill>
            </a:rPr>
            <a:t>Lettings</a:t>
          </a:r>
        </a:p>
      </dgm:t>
    </dgm:pt>
    <dgm:pt modelId="{14B701B7-528C-5648-AB46-C124C32A0992}" type="parTrans" cxnId="{1C92246D-2448-9542-B98B-DE249C20DC55}">
      <dgm:prSet custT="1"/>
      <dgm:spPr/>
      <dgm:t>
        <a:bodyPr/>
        <a:lstStyle/>
        <a:p>
          <a:endParaRPr lang="en-GB" sz="1800">
            <a:solidFill>
              <a:sysClr val="windowText" lastClr="000000"/>
            </a:solidFill>
          </a:endParaRPr>
        </a:p>
      </dgm:t>
    </dgm:pt>
    <dgm:pt modelId="{D7303BFE-5D84-5246-AEF0-999B1DC36F08}" type="sibTrans" cxnId="{1C92246D-2448-9542-B98B-DE249C20DC55}">
      <dgm:prSet/>
      <dgm:spPr/>
      <dgm:t>
        <a:bodyPr/>
        <a:lstStyle/>
        <a:p>
          <a:endParaRPr lang="en-GB" sz="1800">
            <a:solidFill>
              <a:sysClr val="windowText" lastClr="000000"/>
            </a:solidFill>
          </a:endParaRPr>
        </a:p>
      </dgm:t>
    </dgm:pt>
    <dgm:pt modelId="{063A02F4-B465-B548-B8DC-4D85A40C06CA}">
      <dgm:prSet phldrT="[Text]" custT="1"/>
      <dgm:spPr/>
      <dgm:t>
        <a:bodyPr/>
        <a:lstStyle/>
        <a:p>
          <a:r>
            <a:rPr lang="en-GB" sz="1800" dirty="0">
              <a:solidFill>
                <a:sysClr val="windowText" lastClr="000000"/>
              </a:solidFill>
            </a:rPr>
            <a:t>Whistleblowing</a:t>
          </a:r>
        </a:p>
      </dgm:t>
    </dgm:pt>
    <dgm:pt modelId="{52003A48-D1F7-024F-A7C5-F2096CE3AF9C}" type="parTrans" cxnId="{C145FACF-C079-F645-A337-6D0E02D7236D}">
      <dgm:prSet custT="1"/>
      <dgm:spPr/>
      <dgm:t>
        <a:bodyPr/>
        <a:lstStyle/>
        <a:p>
          <a:endParaRPr lang="en-GB" sz="1800">
            <a:solidFill>
              <a:sysClr val="windowText" lastClr="000000"/>
            </a:solidFill>
          </a:endParaRPr>
        </a:p>
      </dgm:t>
    </dgm:pt>
    <dgm:pt modelId="{C414D2A0-FBC6-5044-92D7-1F90974676CC}" type="sibTrans" cxnId="{C145FACF-C079-F645-A337-6D0E02D7236D}">
      <dgm:prSet/>
      <dgm:spPr/>
      <dgm:t>
        <a:bodyPr/>
        <a:lstStyle/>
        <a:p>
          <a:endParaRPr lang="en-GB" sz="1800">
            <a:solidFill>
              <a:sysClr val="windowText" lastClr="000000"/>
            </a:solidFill>
          </a:endParaRPr>
        </a:p>
      </dgm:t>
    </dgm:pt>
    <dgm:pt modelId="{5A1AC82A-C86A-0A4A-9C7F-030735588CF6}">
      <dgm:prSet phldrT="[Text]" custT="1"/>
      <dgm:spPr>
        <a:solidFill>
          <a:schemeClr val="accent5">
            <a:lumMod val="60000"/>
            <a:lumOff val="40000"/>
          </a:schemeClr>
        </a:solidFill>
      </dgm:spPr>
      <dgm:t>
        <a:bodyPr/>
        <a:lstStyle/>
        <a:p>
          <a:r>
            <a:rPr lang="en-GB" sz="1800" dirty="0">
              <a:solidFill>
                <a:sysClr val="windowText" lastClr="000000"/>
              </a:solidFill>
            </a:rPr>
            <a:t>Outcomes</a:t>
          </a:r>
        </a:p>
      </dgm:t>
    </dgm:pt>
    <dgm:pt modelId="{6E74C1FD-3E8C-FE40-8862-F41C835A79B1}" type="parTrans" cxnId="{27BD42FF-E553-D047-A295-68AC521AF91F}">
      <dgm:prSet/>
      <dgm:spPr/>
      <dgm:t>
        <a:bodyPr/>
        <a:lstStyle/>
        <a:p>
          <a:endParaRPr lang="en-GB"/>
        </a:p>
      </dgm:t>
    </dgm:pt>
    <dgm:pt modelId="{4C2ECBCF-D8A5-084B-AAD1-1988200ACCBB}" type="sibTrans" cxnId="{27BD42FF-E553-D047-A295-68AC521AF91F}">
      <dgm:prSet/>
      <dgm:spPr/>
      <dgm:t>
        <a:bodyPr/>
        <a:lstStyle/>
        <a:p>
          <a:endParaRPr lang="en-GB"/>
        </a:p>
      </dgm:t>
    </dgm:pt>
    <dgm:pt modelId="{FA792B3E-8FE3-6847-8173-AFCD24EFEC87}">
      <dgm:prSet phldrT="[Text]" custT="1"/>
      <dgm:spPr/>
      <dgm:t>
        <a:bodyPr/>
        <a:lstStyle/>
        <a:p>
          <a:r>
            <a:rPr lang="en-GB" sz="1800" dirty="0">
              <a:solidFill>
                <a:sysClr val="windowText" lastClr="000000"/>
              </a:solidFill>
            </a:rPr>
            <a:t>Training</a:t>
          </a:r>
        </a:p>
      </dgm:t>
    </dgm:pt>
    <dgm:pt modelId="{57C8EFC5-6F9D-BB4F-A505-514CBCD571AF}" type="parTrans" cxnId="{BA836831-BA0C-124F-9FB2-45D31703B0B6}">
      <dgm:prSet/>
      <dgm:spPr/>
      <dgm:t>
        <a:bodyPr/>
        <a:lstStyle/>
        <a:p>
          <a:endParaRPr lang="en-GB"/>
        </a:p>
      </dgm:t>
    </dgm:pt>
    <dgm:pt modelId="{D2C992C9-5576-124A-ADD9-B429EC79B42C}" type="sibTrans" cxnId="{BA836831-BA0C-124F-9FB2-45D31703B0B6}">
      <dgm:prSet/>
      <dgm:spPr/>
      <dgm:t>
        <a:bodyPr/>
        <a:lstStyle/>
        <a:p>
          <a:endParaRPr lang="en-GB"/>
        </a:p>
      </dgm:t>
    </dgm:pt>
    <dgm:pt modelId="{BDF1566F-F204-264F-9E96-E0C1B62AECF7}">
      <dgm:prSet phldrT="[Text]" custT="1"/>
      <dgm:spPr>
        <a:solidFill>
          <a:schemeClr val="accent5">
            <a:lumMod val="60000"/>
            <a:lumOff val="40000"/>
          </a:schemeClr>
        </a:solidFill>
      </dgm:spPr>
      <dgm:t>
        <a:bodyPr/>
        <a:lstStyle/>
        <a:p>
          <a:r>
            <a:rPr lang="en-GB" sz="1800" dirty="0">
              <a:solidFill>
                <a:sysClr val="windowText" lastClr="000000"/>
              </a:solidFill>
            </a:rPr>
            <a:t>Alternative Providers</a:t>
          </a:r>
        </a:p>
      </dgm:t>
    </dgm:pt>
    <dgm:pt modelId="{309B1678-3238-214E-8E4A-40E53A564446}" type="parTrans" cxnId="{6A1B60D8-70E0-7644-82D1-7651F0898E56}">
      <dgm:prSet/>
      <dgm:spPr/>
      <dgm:t>
        <a:bodyPr/>
        <a:lstStyle/>
        <a:p>
          <a:endParaRPr lang="en-GB"/>
        </a:p>
      </dgm:t>
    </dgm:pt>
    <dgm:pt modelId="{EF196E1E-BA89-504E-AE4F-2CFCAF4D012E}" type="sibTrans" cxnId="{6A1B60D8-70E0-7644-82D1-7651F0898E56}">
      <dgm:prSet/>
      <dgm:spPr/>
      <dgm:t>
        <a:bodyPr/>
        <a:lstStyle/>
        <a:p>
          <a:endParaRPr lang="en-GB"/>
        </a:p>
      </dgm:t>
    </dgm:pt>
    <dgm:pt modelId="{4F1F46B7-3AE4-7747-BD83-E06607918B5E}">
      <dgm:prSet phldrT="[Text]" custT="1"/>
      <dgm:spPr>
        <a:solidFill>
          <a:schemeClr val="accent5">
            <a:lumMod val="60000"/>
            <a:lumOff val="40000"/>
          </a:schemeClr>
        </a:solidFill>
      </dgm:spPr>
      <dgm:t>
        <a:bodyPr/>
        <a:lstStyle/>
        <a:p>
          <a:r>
            <a:rPr lang="en-GB" sz="1800" dirty="0">
              <a:solidFill>
                <a:sysClr val="windowText" lastClr="000000"/>
              </a:solidFill>
            </a:rPr>
            <a:t>Curriculum </a:t>
          </a:r>
          <a:r>
            <a:rPr lang="en-GB" sz="1800" dirty="0" err="1">
              <a:solidFill>
                <a:sysClr val="windowText" lastClr="000000"/>
              </a:solidFill>
            </a:rPr>
            <a:t>inc</a:t>
          </a:r>
          <a:r>
            <a:rPr lang="en-GB" sz="1800" dirty="0">
              <a:solidFill>
                <a:sysClr val="windowText" lastClr="000000"/>
              </a:solidFill>
            </a:rPr>
            <a:t> PSHE</a:t>
          </a:r>
        </a:p>
      </dgm:t>
    </dgm:pt>
    <dgm:pt modelId="{813C7635-C1F9-534A-AB63-219FC3553225}" type="sibTrans" cxnId="{4FFD6268-73B8-F444-8FF3-80B9EDA84D19}">
      <dgm:prSet/>
      <dgm:spPr/>
      <dgm:t>
        <a:bodyPr/>
        <a:lstStyle/>
        <a:p>
          <a:endParaRPr lang="en-GB" sz="1800">
            <a:solidFill>
              <a:sysClr val="windowText" lastClr="000000"/>
            </a:solidFill>
          </a:endParaRPr>
        </a:p>
      </dgm:t>
    </dgm:pt>
    <dgm:pt modelId="{273F706F-3DC2-C143-98FD-CA68EC97CD08}" type="parTrans" cxnId="{4FFD6268-73B8-F444-8FF3-80B9EDA84D19}">
      <dgm:prSet custT="1"/>
      <dgm:spPr/>
      <dgm:t>
        <a:bodyPr/>
        <a:lstStyle/>
        <a:p>
          <a:endParaRPr lang="en-GB" sz="1800">
            <a:solidFill>
              <a:sysClr val="windowText" lastClr="000000"/>
            </a:solidFill>
          </a:endParaRPr>
        </a:p>
      </dgm:t>
    </dgm:pt>
    <dgm:pt modelId="{D71CDD9D-2661-5C47-9386-0BFAB0C9BD7C}">
      <dgm:prSet phldrT="[Text]" custT="1"/>
      <dgm:spPr>
        <a:solidFill>
          <a:srgbClr val="92D050"/>
        </a:solidFill>
      </dgm:spPr>
      <dgm:t>
        <a:bodyPr/>
        <a:lstStyle/>
        <a:p>
          <a:r>
            <a:rPr lang="en-GB" sz="1800" dirty="0">
              <a:solidFill>
                <a:sysClr val="windowText" lastClr="000000"/>
              </a:solidFill>
            </a:rPr>
            <a:t>Children Missing Education</a:t>
          </a:r>
        </a:p>
      </dgm:t>
    </dgm:pt>
    <dgm:pt modelId="{DD72A5A2-7E7E-2C4D-834E-63961F29CB9E}" type="parTrans" cxnId="{45D50773-3CA5-7842-9405-1236CBA27959}">
      <dgm:prSet/>
      <dgm:spPr/>
      <dgm:t>
        <a:bodyPr/>
        <a:lstStyle/>
        <a:p>
          <a:endParaRPr lang="en-GB"/>
        </a:p>
      </dgm:t>
    </dgm:pt>
    <dgm:pt modelId="{B4AA185E-4CCD-BB4A-92D9-12D55D31D88A}" type="sibTrans" cxnId="{45D50773-3CA5-7842-9405-1236CBA27959}">
      <dgm:prSet/>
      <dgm:spPr/>
      <dgm:t>
        <a:bodyPr/>
        <a:lstStyle/>
        <a:p>
          <a:endParaRPr lang="en-GB"/>
        </a:p>
      </dgm:t>
    </dgm:pt>
    <dgm:pt modelId="{A1C7DA6C-0A00-DB49-8C6C-83A2A753C567}" type="pres">
      <dgm:prSet presAssocID="{E9EBAFD8-C96B-8A40-BBBE-15AA93041594}" presName="cycle" presStyleCnt="0">
        <dgm:presLayoutVars>
          <dgm:chMax val="1"/>
          <dgm:dir/>
          <dgm:animLvl val="ctr"/>
          <dgm:resizeHandles val="exact"/>
        </dgm:presLayoutVars>
      </dgm:prSet>
      <dgm:spPr/>
    </dgm:pt>
    <dgm:pt modelId="{06AD6438-9710-CA45-B826-B0D3640D794D}" type="pres">
      <dgm:prSet presAssocID="{F698A711-DBFD-0F48-88FB-BCBEA5A2F64B}" presName="centerShape" presStyleLbl="node0" presStyleIdx="0" presStyleCnt="1" custScaleX="522693" custScaleY="193877"/>
      <dgm:spPr/>
    </dgm:pt>
    <dgm:pt modelId="{A8FFC76D-DAF8-4247-89BF-3763FF9755A8}" type="pres">
      <dgm:prSet presAssocID="{3F1C95E2-381D-F84E-A821-9C63B27AE700}" presName="Name9" presStyleLbl="parChTrans1D2" presStyleIdx="0" presStyleCnt="23"/>
      <dgm:spPr/>
    </dgm:pt>
    <dgm:pt modelId="{4E43C92F-B535-4941-96EB-32B761D4E1B1}" type="pres">
      <dgm:prSet presAssocID="{3F1C95E2-381D-F84E-A821-9C63B27AE700}" presName="connTx" presStyleLbl="parChTrans1D2" presStyleIdx="0" presStyleCnt="23"/>
      <dgm:spPr/>
    </dgm:pt>
    <dgm:pt modelId="{ADA3016A-1DC8-8040-A1F4-57B909E5C5DB}" type="pres">
      <dgm:prSet presAssocID="{30770E09-B347-CE44-BC2B-654F32F5BCDC}" presName="node" presStyleLbl="node1" presStyleIdx="0" presStyleCnt="23" custScaleX="308297" custScaleY="225638" custRadScaleRad="66384" custRadScaleInc="83072">
        <dgm:presLayoutVars>
          <dgm:bulletEnabled val="1"/>
        </dgm:presLayoutVars>
      </dgm:prSet>
      <dgm:spPr/>
    </dgm:pt>
    <dgm:pt modelId="{21F32B1D-8B67-A54F-8534-DE82584DACC8}" type="pres">
      <dgm:prSet presAssocID="{807260B9-6457-6143-801A-722697B272CA}" presName="Name9" presStyleLbl="parChTrans1D2" presStyleIdx="1" presStyleCnt="23"/>
      <dgm:spPr/>
    </dgm:pt>
    <dgm:pt modelId="{8568B648-7D21-854B-AC41-FBDDE6E80FC7}" type="pres">
      <dgm:prSet presAssocID="{807260B9-6457-6143-801A-722697B272CA}" presName="connTx" presStyleLbl="parChTrans1D2" presStyleIdx="1" presStyleCnt="23"/>
      <dgm:spPr/>
    </dgm:pt>
    <dgm:pt modelId="{488D7D2A-AC12-4E4C-8376-3886831917A0}" type="pres">
      <dgm:prSet presAssocID="{1E1D2895-1E81-044F-9F7F-2277BF5E08EA}" presName="node" presStyleLbl="node1" presStyleIdx="1" presStyleCnt="23" custScaleX="328436" custScaleY="126463" custRadScaleRad="130246" custRadScaleInc="290328">
        <dgm:presLayoutVars>
          <dgm:bulletEnabled val="1"/>
        </dgm:presLayoutVars>
      </dgm:prSet>
      <dgm:spPr/>
    </dgm:pt>
    <dgm:pt modelId="{084010C0-A599-2240-A85D-D8A5541CF14B}" type="pres">
      <dgm:prSet presAssocID="{699BF815-4361-7345-80F3-5EA11BC4F55D}" presName="Name9" presStyleLbl="parChTrans1D2" presStyleIdx="2" presStyleCnt="23"/>
      <dgm:spPr/>
    </dgm:pt>
    <dgm:pt modelId="{CAB9A3A4-6E6F-2142-8E37-D42709403EF7}" type="pres">
      <dgm:prSet presAssocID="{699BF815-4361-7345-80F3-5EA11BC4F55D}" presName="connTx" presStyleLbl="parChTrans1D2" presStyleIdx="2" presStyleCnt="23"/>
      <dgm:spPr/>
    </dgm:pt>
    <dgm:pt modelId="{B17A6235-AB8E-EB45-A59E-A12483B3500C}" type="pres">
      <dgm:prSet presAssocID="{9940966D-67F6-E149-94CE-98BB71B7554E}" presName="node" presStyleLbl="node1" presStyleIdx="2" presStyleCnt="23" custScaleX="254829" custScaleY="132647" custRadScaleRad="110449" custRadScaleInc="279205">
        <dgm:presLayoutVars>
          <dgm:bulletEnabled val="1"/>
        </dgm:presLayoutVars>
      </dgm:prSet>
      <dgm:spPr/>
    </dgm:pt>
    <dgm:pt modelId="{0BE079AF-F156-A94D-A769-7DD200B0D144}" type="pres">
      <dgm:prSet presAssocID="{3FBB4CAB-3715-394D-872A-7F4A0A2DE3E3}" presName="Name9" presStyleLbl="parChTrans1D2" presStyleIdx="3" presStyleCnt="23"/>
      <dgm:spPr/>
    </dgm:pt>
    <dgm:pt modelId="{AA90F6D1-B8FA-5C4D-96CD-22076D733589}" type="pres">
      <dgm:prSet presAssocID="{3FBB4CAB-3715-394D-872A-7F4A0A2DE3E3}" presName="connTx" presStyleLbl="parChTrans1D2" presStyleIdx="3" presStyleCnt="23"/>
      <dgm:spPr/>
    </dgm:pt>
    <dgm:pt modelId="{77265FCF-9235-2F47-AA96-651FA737DF21}" type="pres">
      <dgm:prSet presAssocID="{801CCDDC-F538-AA43-AA40-223A8C96B5CE}" presName="node" presStyleLbl="node1" presStyleIdx="3" presStyleCnt="23" custScaleX="299436" custScaleY="139969" custRadScaleRad="175731" custRadScaleInc="232976">
        <dgm:presLayoutVars>
          <dgm:bulletEnabled val="1"/>
        </dgm:presLayoutVars>
      </dgm:prSet>
      <dgm:spPr/>
    </dgm:pt>
    <dgm:pt modelId="{F17AAD30-DFBD-7E42-B2AE-2D0F33824A3F}" type="pres">
      <dgm:prSet presAssocID="{DD72A5A2-7E7E-2C4D-834E-63961F29CB9E}" presName="Name9" presStyleLbl="parChTrans1D2" presStyleIdx="4" presStyleCnt="23"/>
      <dgm:spPr/>
    </dgm:pt>
    <dgm:pt modelId="{48A0C722-6882-4F4C-A4CF-BCD09A9A54C6}" type="pres">
      <dgm:prSet presAssocID="{DD72A5A2-7E7E-2C4D-834E-63961F29CB9E}" presName="connTx" presStyleLbl="parChTrans1D2" presStyleIdx="4" presStyleCnt="23"/>
      <dgm:spPr/>
    </dgm:pt>
    <dgm:pt modelId="{1C4DD5BD-F05F-724F-8447-2F7636E34D8C}" type="pres">
      <dgm:prSet presAssocID="{D71CDD9D-2661-5C47-9386-0BFAB0C9BD7C}" presName="node" presStyleLbl="node1" presStyleIdx="4" presStyleCnt="23" custScaleX="450213" custScaleY="132924" custRadScaleRad="146850" custRadScaleInc="159446">
        <dgm:presLayoutVars>
          <dgm:bulletEnabled val="1"/>
        </dgm:presLayoutVars>
      </dgm:prSet>
      <dgm:spPr/>
    </dgm:pt>
    <dgm:pt modelId="{7FCE7E3C-5349-A14F-89C2-B8AB24FE841D}" type="pres">
      <dgm:prSet presAssocID="{273F706F-3DC2-C143-98FD-CA68EC97CD08}" presName="Name9" presStyleLbl="parChTrans1D2" presStyleIdx="5" presStyleCnt="23"/>
      <dgm:spPr/>
    </dgm:pt>
    <dgm:pt modelId="{164AD322-6997-184C-ADC0-B49375CA3EEC}" type="pres">
      <dgm:prSet presAssocID="{273F706F-3DC2-C143-98FD-CA68EC97CD08}" presName="connTx" presStyleLbl="parChTrans1D2" presStyleIdx="5" presStyleCnt="23"/>
      <dgm:spPr/>
    </dgm:pt>
    <dgm:pt modelId="{B0B1401D-67A5-4D4B-9823-08AB0B2C995B}" type="pres">
      <dgm:prSet presAssocID="{4F1F46B7-3AE4-7747-BD83-E06607918B5E}" presName="node" presStyleLbl="node1" presStyleIdx="5" presStyleCnt="23" custScaleX="275872" custRadScaleRad="119698" custRadScaleInc="74852">
        <dgm:presLayoutVars>
          <dgm:bulletEnabled val="1"/>
        </dgm:presLayoutVars>
      </dgm:prSet>
      <dgm:spPr/>
    </dgm:pt>
    <dgm:pt modelId="{7908A44B-8CB3-B94B-9E3C-3420EB52B370}" type="pres">
      <dgm:prSet presAssocID="{40AED15E-7E77-3747-860E-EBAB0349B3AC}" presName="Name9" presStyleLbl="parChTrans1D2" presStyleIdx="6" presStyleCnt="23"/>
      <dgm:spPr/>
    </dgm:pt>
    <dgm:pt modelId="{1DEF57B0-0B51-F84F-BB84-22A486E3A441}" type="pres">
      <dgm:prSet presAssocID="{40AED15E-7E77-3747-860E-EBAB0349B3AC}" presName="connTx" presStyleLbl="parChTrans1D2" presStyleIdx="6" presStyleCnt="23"/>
      <dgm:spPr/>
    </dgm:pt>
    <dgm:pt modelId="{E9A6321D-FBB4-FD49-BB6D-7FFAB8F76DD2}" type="pres">
      <dgm:prSet presAssocID="{61CF23B2-8E42-EE4A-89BD-A7B7F1A0A715}" presName="node" presStyleLbl="node1" presStyleIdx="6" presStyleCnt="23" custScaleX="301176" custScaleY="126833" custRadScaleRad="174378" custRadScaleInc="-24277">
        <dgm:presLayoutVars>
          <dgm:bulletEnabled val="1"/>
        </dgm:presLayoutVars>
      </dgm:prSet>
      <dgm:spPr/>
    </dgm:pt>
    <dgm:pt modelId="{1084469B-7C9C-8B48-97C7-22254D82D844}" type="pres">
      <dgm:prSet presAssocID="{DE35195B-334B-CA42-A069-1232317A4744}" presName="Name9" presStyleLbl="parChTrans1D2" presStyleIdx="7" presStyleCnt="23"/>
      <dgm:spPr/>
    </dgm:pt>
    <dgm:pt modelId="{C07A8CB6-6003-B440-A37B-4F9E1180406B}" type="pres">
      <dgm:prSet presAssocID="{DE35195B-334B-CA42-A069-1232317A4744}" presName="connTx" presStyleLbl="parChTrans1D2" presStyleIdx="7" presStyleCnt="23"/>
      <dgm:spPr/>
    </dgm:pt>
    <dgm:pt modelId="{134DEDFE-AFF6-8440-B3AC-A95BA6D884D0}" type="pres">
      <dgm:prSet presAssocID="{0725D7EF-6AB7-F14C-A5F1-EB2D7DE38F89}" presName="node" presStyleLbl="node1" presStyleIdx="7" presStyleCnt="23" custScaleX="269509" custRadScaleRad="120699" custRadScaleInc="-135843">
        <dgm:presLayoutVars>
          <dgm:bulletEnabled val="1"/>
        </dgm:presLayoutVars>
      </dgm:prSet>
      <dgm:spPr/>
    </dgm:pt>
    <dgm:pt modelId="{6B9B9DDC-B74F-7E4E-8C17-F2A59EB3C5C3}" type="pres">
      <dgm:prSet presAssocID="{6E74C1FD-3E8C-FE40-8862-F41C835A79B1}" presName="Name9" presStyleLbl="parChTrans1D2" presStyleIdx="8" presStyleCnt="23"/>
      <dgm:spPr/>
    </dgm:pt>
    <dgm:pt modelId="{1C23CEDD-99BF-FF41-9DAC-4F0C33E694D2}" type="pres">
      <dgm:prSet presAssocID="{6E74C1FD-3E8C-FE40-8862-F41C835A79B1}" presName="connTx" presStyleLbl="parChTrans1D2" presStyleIdx="8" presStyleCnt="23"/>
      <dgm:spPr/>
    </dgm:pt>
    <dgm:pt modelId="{D9204D4D-BE8C-0E44-A250-47680444D5CD}" type="pres">
      <dgm:prSet presAssocID="{5A1AC82A-C86A-0A4A-9C7F-030735588CF6}" presName="node" presStyleLbl="node1" presStyleIdx="8" presStyleCnt="23" custScaleX="290041" custRadScaleRad="153182" custRadScaleInc="-100153">
        <dgm:presLayoutVars>
          <dgm:bulletEnabled val="1"/>
        </dgm:presLayoutVars>
      </dgm:prSet>
      <dgm:spPr/>
    </dgm:pt>
    <dgm:pt modelId="{B4F9EB26-5F4B-3D45-9502-6EC97346AF04}" type="pres">
      <dgm:prSet presAssocID="{309B1678-3238-214E-8E4A-40E53A564446}" presName="Name9" presStyleLbl="parChTrans1D2" presStyleIdx="9" presStyleCnt="23"/>
      <dgm:spPr/>
    </dgm:pt>
    <dgm:pt modelId="{EA076615-B71E-2F44-A385-7C607425280B}" type="pres">
      <dgm:prSet presAssocID="{309B1678-3238-214E-8E4A-40E53A564446}" presName="connTx" presStyleLbl="parChTrans1D2" presStyleIdx="9" presStyleCnt="23"/>
      <dgm:spPr/>
    </dgm:pt>
    <dgm:pt modelId="{F101F570-D1A7-7748-A19A-20C48FD28E07}" type="pres">
      <dgm:prSet presAssocID="{BDF1566F-F204-264F-9E96-E0C1B62AECF7}" presName="node" presStyleLbl="node1" presStyleIdx="9" presStyleCnt="23" custScaleX="285915" custScaleY="137655" custRadScaleRad="161979" custRadScaleInc="-445417">
        <dgm:presLayoutVars>
          <dgm:bulletEnabled val="1"/>
        </dgm:presLayoutVars>
      </dgm:prSet>
      <dgm:spPr/>
    </dgm:pt>
    <dgm:pt modelId="{7E3AB60B-7D0D-3A44-BCA8-73941646FBD0}" type="pres">
      <dgm:prSet presAssocID="{F4F0B5F4-DC0D-C74B-B34D-1EBE174AF764}" presName="Name9" presStyleLbl="parChTrans1D2" presStyleIdx="10" presStyleCnt="23"/>
      <dgm:spPr/>
    </dgm:pt>
    <dgm:pt modelId="{0266D454-895F-524A-9D40-FF250727245E}" type="pres">
      <dgm:prSet presAssocID="{F4F0B5F4-DC0D-C74B-B34D-1EBE174AF764}" presName="connTx" presStyleLbl="parChTrans1D2" presStyleIdx="10" presStyleCnt="23"/>
      <dgm:spPr/>
    </dgm:pt>
    <dgm:pt modelId="{D6BE17C2-7849-F448-9BC3-E5E5D8F1C98F}" type="pres">
      <dgm:prSet presAssocID="{BF09E727-9B1C-EB49-9A60-BFC92EF14F51}" presName="node" presStyleLbl="node1" presStyleIdx="10" presStyleCnt="23" custScaleX="285978" custRadScaleRad="96415" custRadScaleInc="-337638">
        <dgm:presLayoutVars>
          <dgm:bulletEnabled val="1"/>
        </dgm:presLayoutVars>
      </dgm:prSet>
      <dgm:spPr/>
    </dgm:pt>
    <dgm:pt modelId="{760A4018-BCC8-374F-B1FD-A9FA9370BC8B}" type="pres">
      <dgm:prSet presAssocID="{8F530450-1A82-E44E-9979-86BA34EB5D40}" presName="Name9" presStyleLbl="parChTrans1D2" presStyleIdx="11" presStyleCnt="23"/>
      <dgm:spPr/>
    </dgm:pt>
    <dgm:pt modelId="{1E3A5703-3DBB-A947-95A4-8DAD17045581}" type="pres">
      <dgm:prSet presAssocID="{8F530450-1A82-E44E-9979-86BA34EB5D40}" presName="connTx" presStyleLbl="parChTrans1D2" presStyleIdx="11" presStyleCnt="23"/>
      <dgm:spPr/>
    </dgm:pt>
    <dgm:pt modelId="{B2345B2D-88FA-0F4F-A1E6-F5899F681D53}" type="pres">
      <dgm:prSet presAssocID="{19C9DD13-CA53-584E-BA71-A41A3F90FD36}" presName="node" presStyleLbl="node1" presStyleIdx="11" presStyleCnt="23" custScaleX="315637" custRadScaleRad="102104" custRadScaleInc="-302394">
        <dgm:presLayoutVars>
          <dgm:bulletEnabled val="1"/>
        </dgm:presLayoutVars>
      </dgm:prSet>
      <dgm:spPr/>
    </dgm:pt>
    <dgm:pt modelId="{4973A3BD-510E-724C-940B-3DD94CDF97CA}" type="pres">
      <dgm:prSet presAssocID="{3DBE3FC1-53F9-7A44-A563-73259A8EB69C}" presName="Name9" presStyleLbl="parChTrans1D2" presStyleIdx="12" presStyleCnt="23"/>
      <dgm:spPr/>
    </dgm:pt>
    <dgm:pt modelId="{788F49D6-E2F7-B840-A3D5-C0E7D1AFA1EC}" type="pres">
      <dgm:prSet presAssocID="{3DBE3FC1-53F9-7A44-A563-73259A8EB69C}" presName="connTx" presStyleLbl="parChTrans1D2" presStyleIdx="12" presStyleCnt="23"/>
      <dgm:spPr/>
    </dgm:pt>
    <dgm:pt modelId="{202F5330-1C13-D143-8829-7A84437DB1B1}" type="pres">
      <dgm:prSet presAssocID="{D804F9DF-B954-5E48-B0CC-AA2D86B409C4}" presName="node" presStyleLbl="node1" presStyleIdx="12" presStyleCnt="23" custScaleX="197929" custRadScaleRad="69748" custRadScaleInc="-76786">
        <dgm:presLayoutVars>
          <dgm:bulletEnabled val="1"/>
        </dgm:presLayoutVars>
      </dgm:prSet>
      <dgm:spPr/>
    </dgm:pt>
    <dgm:pt modelId="{044CF47F-DEEC-3141-A2CA-AC3BD51841D6}" type="pres">
      <dgm:prSet presAssocID="{7FDCEDB7-3EAE-3343-90C7-931980949B5B}" presName="Name9" presStyleLbl="parChTrans1D2" presStyleIdx="13" presStyleCnt="23"/>
      <dgm:spPr/>
    </dgm:pt>
    <dgm:pt modelId="{F3E1591C-9EBD-554A-BF2F-643696CAADD7}" type="pres">
      <dgm:prSet presAssocID="{7FDCEDB7-3EAE-3343-90C7-931980949B5B}" presName="connTx" presStyleLbl="parChTrans1D2" presStyleIdx="13" presStyleCnt="23"/>
      <dgm:spPr/>
    </dgm:pt>
    <dgm:pt modelId="{5753BF2C-A1C8-1449-BC21-97BF1B6F6235}" type="pres">
      <dgm:prSet presAssocID="{5CC71E8B-15AF-1943-BDF9-CDD8760667DD}" presName="node" presStyleLbl="node1" presStyleIdx="13" presStyleCnt="23" custScaleX="235206" custRadScaleRad="100040" custRadScaleInc="113861">
        <dgm:presLayoutVars>
          <dgm:bulletEnabled val="1"/>
        </dgm:presLayoutVars>
      </dgm:prSet>
      <dgm:spPr/>
    </dgm:pt>
    <dgm:pt modelId="{8966E59E-56FE-1F48-B3D0-580A7060DBF6}" type="pres">
      <dgm:prSet presAssocID="{E6A6A6BD-7F38-A84C-96D4-8141B503C6EC}" presName="Name9" presStyleLbl="parChTrans1D2" presStyleIdx="14" presStyleCnt="23"/>
      <dgm:spPr/>
    </dgm:pt>
    <dgm:pt modelId="{CF54309F-2209-6947-A787-BB3FAA3446FC}" type="pres">
      <dgm:prSet presAssocID="{E6A6A6BD-7F38-A84C-96D4-8141B503C6EC}" presName="connTx" presStyleLbl="parChTrans1D2" presStyleIdx="14" presStyleCnt="23"/>
      <dgm:spPr/>
    </dgm:pt>
    <dgm:pt modelId="{142C6061-943F-714C-A86F-4D8F16BFE243}" type="pres">
      <dgm:prSet presAssocID="{1E8842CF-3C28-BF4D-A9E1-EDF91E3C2BC8}" presName="node" presStyleLbl="node1" presStyleIdx="14" presStyleCnt="23" custScaleX="293902" custRadScaleRad="95834" custRadScaleInc="183113">
        <dgm:presLayoutVars>
          <dgm:bulletEnabled val="1"/>
        </dgm:presLayoutVars>
      </dgm:prSet>
      <dgm:spPr/>
    </dgm:pt>
    <dgm:pt modelId="{7225EAFE-7789-264E-A06D-DD1B25E1A398}" type="pres">
      <dgm:prSet presAssocID="{FB173584-78EB-D948-B9C1-EB7243E2AA64}" presName="Name9" presStyleLbl="parChTrans1D2" presStyleIdx="15" presStyleCnt="23"/>
      <dgm:spPr/>
    </dgm:pt>
    <dgm:pt modelId="{DFA02B59-D946-7048-9DF0-8F21A23ACA9E}" type="pres">
      <dgm:prSet presAssocID="{FB173584-78EB-D948-B9C1-EB7243E2AA64}" presName="connTx" presStyleLbl="parChTrans1D2" presStyleIdx="15" presStyleCnt="23"/>
      <dgm:spPr/>
    </dgm:pt>
    <dgm:pt modelId="{6D7BC953-B027-7B4D-9848-EFE2884161AE}" type="pres">
      <dgm:prSet presAssocID="{6E2DEA6C-B140-2646-A45C-9D233564EE8B}" presName="node" presStyleLbl="node1" presStyleIdx="15" presStyleCnt="23" custScaleX="310630" custRadScaleRad="163795" custRadScaleInc="146988">
        <dgm:presLayoutVars>
          <dgm:bulletEnabled val="1"/>
        </dgm:presLayoutVars>
      </dgm:prSet>
      <dgm:spPr/>
    </dgm:pt>
    <dgm:pt modelId="{21A3A355-F973-914D-97C6-64FD20B0CEF2}" type="pres">
      <dgm:prSet presAssocID="{14B701B7-528C-5648-AB46-C124C32A0992}" presName="Name9" presStyleLbl="parChTrans1D2" presStyleIdx="16" presStyleCnt="23"/>
      <dgm:spPr/>
    </dgm:pt>
    <dgm:pt modelId="{58781EBF-BAA6-E746-A9FD-F79FF6FA0939}" type="pres">
      <dgm:prSet presAssocID="{14B701B7-528C-5648-AB46-C124C32A0992}" presName="connTx" presStyleLbl="parChTrans1D2" presStyleIdx="16" presStyleCnt="23"/>
      <dgm:spPr/>
    </dgm:pt>
    <dgm:pt modelId="{A8015574-AA4B-1647-8C4F-DE550B70F168}" type="pres">
      <dgm:prSet presAssocID="{36CAEAD0-2E9C-E041-B3D0-E2E6119079A1}" presName="node" presStyleLbl="node1" presStyleIdx="16" presStyleCnt="23" custScaleX="256079" custRadScaleRad="157216" custRadScaleInc="88304">
        <dgm:presLayoutVars>
          <dgm:bulletEnabled val="1"/>
        </dgm:presLayoutVars>
      </dgm:prSet>
      <dgm:spPr/>
    </dgm:pt>
    <dgm:pt modelId="{91EE1EFC-330B-B845-BC85-6084C4E95D4D}" type="pres">
      <dgm:prSet presAssocID="{BDE37447-D539-1140-A98F-EF35E0297968}" presName="Name9" presStyleLbl="parChTrans1D2" presStyleIdx="17" presStyleCnt="23"/>
      <dgm:spPr/>
    </dgm:pt>
    <dgm:pt modelId="{2BC15C6A-10B8-6242-BD34-BB19D4AB4EBD}" type="pres">
      <dgm:prSet presAssocID="{BDE37447-D539-1140-A98F-EF35E0297968}" presName="connTx" presStyleLbl="parChTrans1D2" presStyleIdx="17" presStyleCnt="23"/>
      <dgm:spPr/>
    </dgm:pt>
    <dgm:pt modelId="{EDFC1509-155F-3B4C-9CE7-D4338673813D}" type="pres">
      <dgm:prSet presAssocID="{D6444AA7-16E7-F142-A2C5-ED3024842558}" presName="node" presStyleLbl="node1" presStyleIdx="17" presStyleCnt="23" custScaleX="303123" custScaleY="130510" custRadScaleRad="112231" custRadScaleInc="14391">
        <dgm:presLayoutVars>
          <dgm:bulletEnabled val="1"/>
        </dgm:presLayoutVars>
      </dgm:prSet>
      <dgm:spPr/>
    </dgm:pt>
    <dgm:pt modelId="{D81ED9F6-C135-5448-A272-0FFEBB31FC34}" type="pres">
      <dgm:prSet presAssocID="{E50CFF01-3F74-6445-A39A-9D9A26CB395A}" presName="Name9" presStyleLbl="parChTrans1D2" presStyleIdx="18" presStyleCnt="23"/>
      <dgm:spPr/>
    </dgm:pt>
    <dgm:pt modelId="{7287ABB5-BFBB-D748-A232-BE50F3BD2582}" type="pres">
      <dgm:prSet presAssocID="{E50CFF01-3F74-6445-A39A-9D9A26CB395A}" presName="connTx" presStyleLbl="parChTrans1D2" presStyleIdx="18" presStyleCnt="23"/>
      <dgm:spPr/>
    </dgm:pt>
    <dgm:pt modelId="{7EF90277-6799-3649-938B-A72CEC610734}" type="pres">
      <dgm:prSet presAssocID="{B39398E5-D16C-6847-A9F5-60E279F8F699}" presName="node" presStyleLbl="node1" presStyleIdx="18" presStyleCnt="23" custScaleX="328905" custScaleY="134605" custRadScaleRad="157205" custRadScaleInc="-39670">
        <dgm:presLayoutVars>
          <dgm:bulletEnabled val="1"/>
        </dgm:presLayoutVars>
      </dgm:prSet>
      <dgm:spPr/>
    </dgm:pt>
    <dgm:pt modelId="{2BF94F1D-F686-0948-AC49-8BB6C7052DC8}" type="pres">
      <dgm:prSet presAssocID="{57C8EFC5-6F9D-BB4F-A505-514CBCD571AF}" presName="Name9" presStyleLbl="parChTrans1D2" presStyleIdx="19" presStyleCnt="23"/>
      <dgm:spPr/>
    </dgm:pt>
    <dgm:pt modelId="{2F36A3EE-09AC-7E4F-8BB8-1856BF8AFABD}" type="pres">
      <dgm:prSet presAssocID="{57C8EFC5-6F9D-BB4F-A505-514CBCD571AF}" presName="connTx" presStyleLbl="parChTrans1D2" presStyleIdx="19" presStyleCnt="23"/>
      <dgm:spPr/>
    </dgm:pt>
    <dgm:pt modelId="{1077C7B1-866C-0348-8E07-8F8D18AC3FBB}" type="pres">
      <dgm:prSet presAssocID="{FA792B3E-8FE3-6847-8173-AFCD24EFEC87}" presName="node" presStyleLbl="node1" presStyleIdx="19" presStyleCnt="23" custScaleX="278899" custScaleY="127128" custRadScaleRad="132588" custRadScaleInc="-63397">
        <dgm:presLayoutVars>
          <dgm:bulletEnabled val="1"/>
        </dgm:presLayoutVars>
      </dgm:prSet>
      <dgm:spPr/>
    </dgm:pt>
    <dgm:pt modelId="{8C06421D-74F5-8046-9A7F-7AD7DFAEAE9F}" type="pres">
      <dgm:prSet presAssocID="{1A89F2B9-96A1-7E48-BA7F-E46EED2E2504}" presName="Name9" presStyleLbl="parChTrans1D2" presStyleIdx="20" presStyleCnt="23"/>
      <dgm:spPr/>
    </dgm:pt>
    <dgm:pt modelId="{F64FA97F-5A5D-B944-8CCC-A6B5F148F031}" type="pres">
      <dgm:prSet presAssocID="{1A89F2B9-96A1-7E48-BA7F-E46EED2E2504}" presName="connTx" presStyleLbl="parChTrans1D2" presStyleIdx="20" presStyleCnt="23"/>
      <dgm:spPr/>
    </dgm:pt>
    <dgm:pt modelId="{8DF9B3AD-C221-F84A-A8D5-4A952DA0F4A1}" type="pres">
      <dgm:prSet presAssocID="{ECE62203-D465-C648-BEA0-679B0C1F8853}" presName="node" presStyleLbl="node1" presStyleIdx="20" presStyleCnt="23" custScaleX="310197" custScaleY="127583" custRadScaleRad="162069" custRadScaleInc="-122866">
        <dgm:presLayoutVars>
          <dgm:bulletEnabled val="1"/>
        </dgm:presLayoutVars>
      </dgm:prSet>
      <dgm:spPr/>
    </dgm:pt>
    <dgm:pt modelId="{0BE1218E-31F5-6445-9AB0-D052E62B6CEB}" type="pres">
      <dgm:prSet presAssocID="{A914C826-E2F5-5B4F-83D9-6289D739DB4C}" presName="Name9" presStyleLbl="parChTrans1D2" presStyleIdx="21" presStyleCnt="23"/>
      <dgm:spPr/>
    </dgm:pt>
    <dgm:pt modelId="{1F5DD55C-7247-B541-8037-C18573A92744}" type="pres">
      <dgm:prSet presAssocID="{A914C826-E2F5-5B4F-83D9-6289D739DB4C}" presName="connTx" presStyleLbl="parChTrans1D2" presStyleIdx="21" presStyleCnt="23"/>
      <dgm:spPr/>
    </dgm:pt>
    <dgm:pt modelId="{EB5B41D8-B6E3-C84F-B447-E4FEFCBE6C76}" type="pres">
      <dgm:prSet presAssocID="{D2B91D39-6B76-CF4F-9919-82AEF84E6FCA}" presName="node" presStyleLbl="node1" presStyleIdx="21" presStyleCnt="23" custScaleX="240623" custRadScaleRad="89247" custRadScaleInc="-164364">
        <dgm:presLayoutVars>
          <dgm:bulletEnabled val="1"/>
        </dgm:presLayoutVars>
      </dgm:prSet>
      <dgm:spPr/>
    </dgm:pt>
    <dgm:pt modelId="{5FEEEEBE-CC2E-BC43-A7D3-C80BCCF97BBC}" type="pres">
      <dgm:prSet presAssocID="{52003A48-D1F7-024F-A7C5-F2096CE3AF9C}" presName="Name9" presStyleLbl="parChTrans1D2" presStyleIdx="22" presStyleCnt="23"/>
      <dgm:spPr/>
    </dgm:pt>
    <dgm:pt modelId="{F9E67710-F427-4740-AC19-97FB75D88A94}" type="pres">
      <dgm:prSet presAssocID="{52003A48-D1F7-024F-A7C5-F2096CE3AF9C}" presName="connTx" presStyleLbl="parChTrans1D2" presStyleIdx="22" presStyleCnt="23"/>
      <dgm:spPr/>
    </dgm:pt>
    <dgm:pt modelId="{B5518089-52A4-E54C-BD4E-88DE1B0CDB12}" type="pres">
      <dgm:prSet presAssocID="{063A02F4-B465-B548-B8DC-4D85A40C06CA}" presName="node" presStyleLbl="node1" presStyleIdx="22" presStyleCnt="23" custScaleX="362239" custScaleY="114365" custRadScaleRad="104916" custRadScaleInc="-165701">
        <dgm:presLayoutVars>
          <dgm:bulletEnabled val="1"/>
        </dgm:presLayoutVars>
      </dgm:prSet>
      <dgm:spPr/>
    </dgm:pt>
  </dgm:ptLst>
  <dgm:cxnLst>
    <dgm:cxn modelId="{6E817800-C487-FB4B-8CF6-8FEBDF3E42F0}" type="presOf" srcId="{A914C826-E2F5-5B4F-83D9-6289D739DB4C}" destId="{0BE1218E-31F5-6445-9AB0-D052E62B6CEB}" srcOrd="0" destOrd="0" presId="urn:microsoft.com/office/officeart/2005/8/layout/radial1"/>
    <dgm:cxn modelId="{FE57DA15-F9B9-0746-A36A-3C8929ADB2DB}" type="presOf" srcId="{3DBE3FC1-53F9-7A44-A563-73259A8EB69C}" destId="{4973A3BD-510E-724C-940B-3DD94CDF97CA}" srcOrd="0" destOrd="0" presId="urn:microsoft.com/office/officeart/2005/8/layout/radial1"/>
    <dgm:cxn modelId="{9993171B-84F4-8F44-BF6D-063E8A209D83}" type="presOf" srcId="{52003A48-D1F7-024F-A7C5-F2096CE3AF9C}" destId="{F9E67710-F427-4740-AC19-97FB75D88A94}" srcOrd="1" destOrd="0" presId="urn:microsoft.com/office/officeart/2005/8/layout/radial1"/>
    <dgm:cxn modelId="{ECC1531D-051E-FF47-8E6B-0F79E7D0BA25}" type="presOf" srcId="{14B701B7-528C-5648-AB46-C124C32A0992}" destId="{58781EBF-BAA6-E746-A9FD-F79FF6FA0939}" srcOrd="1" destOrd="0" presId="urn:microsoft.com/office/officeart/2005/8/layout/radial1"/>
    <dgm:cxn modelId="{724AFC1E-8670-6349-AC23-C96EC592C94D}" type="presOf" srcId="{6E2DEA6C-B140-2646-A45C-9D233564EE8B}" destId="{6D7BC953-B027-7B4D-9848-EFE2884161AE}" srcOrd="0" destOrd="0" presId="urn:microsoft.com/office/officeart/2005/8/layout/radial1"/>
    <dgm:cxn modelId="{D771B31F-0E7E-074A-90BB-1992AF27E30D}" type="presOf" srcId="{309B1678-3238-214E-8E4A-40E53A564446}" destId="{EA076615-B71E-2F44-A385-7C607425280B}" srcOrd="1" destOrd="0" presId="urn:microsoft.com/office/officeart/2005/8/layout/radial1"/>
    <dgm:cxn modelId="{37010D20-9305-C843-BA1A-A6C1AD7EB9FE}" srcId="{F698A711-DBFD-0F48-88FB-BCBEA5A2F64B}" destId="{61CF23B2-8E42-EE4A-89BD-A7B7F1A0A715}" srcOrd="6" destOrd="0" parTransId="{40AED15E-7E77-3747-860E-EBAB0349B3AC}" sibTransId="{E0322E2D-293C-D144-9A65-1DFD52CA3A58}"/>
    <dgm:cxn modelId="{03798622-7498-D64C-B33E-BD1A083284FE}" srcId="{F698A711-DBFD-0F48-88FB-BCBEA5A2F64B}" destId="{D804F9DF-B954-5E48-B0CC-AA2D86B409C4}" srcOrd="12" destOrd="0" parTransId="{3DBE3FC1-53F9-7A44-A563-73259A8EB69C}" sibTransId="{8B7F8B8A-F8F0-8240-921C-A7DC7BE8F8F6}"/>
    <dgm:cxn modelId="{9E3EF223-90CD-9143-8444-9FA330D8115F}" type="presOf" srcId="{309B1678-3238-214E-8E4A-40E53A564446}" destId="{B4F9EB26-5F4B-3D45-9502-6EC97346AF04}" srcOrd="0" destOrd="0" presId="urn:microsoft.com/office/officeart/2005/8/layout/radial1"/>
    <dgm:cxn modelId="{B58D3924-8488-6245-A55E-FC3EB64505C6}" srcId="{F698A711-DBFD-0F48-88FB-BCBEA5A2F64B}" destId="{D2B91D39-6B76-CF4F-9919-82AEF84E6FCA}" srcOrd="21" destOrd="0" parTransId="{A914C826-E2F5-5B4F-83D9-6289D739DB4C}" sibTransId="{C9E782B5-FE9D-AD47-A467-7C87DC9A182C}"/>
    <dgm:cxn modelId="{D916F826-6F6B-CB42-8E1F-C21C1281D528}" type="presOf" srcId="{F698A711-DBFD-0F48-88FB-BCBEA5A2F64B}" destId="{06AD6438-9710-CA45-B826-B0D3640D794D}" srcOrd="0" destOrd="0" presId="urn:microsoft.com/office/officeart/2005/8/layout/radial1"/>
    <dgm:cxn modelId="{50E72D27-6FB5-D24C-87C1-A4BC32ED0FCE}" type="presOf" srcId="{7FDCEDB7-3EAE-3343-90C7-931980949B5B}" destId="{F3E1591C-9EBD-554A-BF2F-643696CAADD7}" srcOrd="1" destOrd="0" presId="urn:microsoft.com/office/officeart/2005/8/layout/radial1"/>
    <dgm:cxn modelId="{2ACD4927-C8D4-E44D-AFDA-D4A4F1FA14AE}" type="presOf" srcId="{B39398E5-D16C-6847-A9F5-60E279F8F699}" destId="{7EF90277-6799-3649-938B-A72CEC610734}" srcOrd="0" destOrd="0" presId="urn:microsoft.com/office/officeart/2005/8/layout/radial1"/>
    <dgm:cxn modelId="{276B902B-FB2C-2E40-BACF-1F430D783CA4}" type="presOf" srcId="{61CF23B2-8E42-EE4A-89BD-A7B7F1A0A715}" destId="{E9A6321D-FBB4-FD49-BB6D-7FFAB8F76DD2}" srcOrd="0" destOrd="0" presId="urn:microsoft.com/office/officeart/2005/8/layout/radial1"/>
    <dgm:cxn modelId="{76EA272E-1F33-B941-9CF6-2B385FCCA823}" srcId="{F698A711-DBFD-0F48-88FB-BCBEA5A2F64B}" destId="{ECE62203-D465-C648-BEA0-679B0C1F8853}" srcOrd="20" destOrd="0" parTransId="{1A89F2B9-96A1-7E48-BA7F-E46EED2E2504}" sibTransId="{07185E1A-73F3-7E4D-84C1-7E2E20087E05}"/>
    <dgm:cxn modelId="{E689642F-7900-5F41-BEEC-591E7FC98FF6}" srcId="{F698A711-DBFD-0F48-88FB-BCBEA5A2F64B}" destId="{5CC71E8B-15AF-1943-BDF9-CDD8760667DD}" srcOrd="13" destOrd="0" parTransId="{7FDCEDB7-3EAE-3343-90C7-931980949B5B}" sibTransId="{DF6673D6-00D5-B043-BD62-9F83151F5B02}"/>
    <dgm:cxn modelId="{BA836831-BA0C-124F-9FB2-45D31703B0B6}" srcId="{F698A711-DBFD-0F48-88FB-BCBEA5A2F64B}" destId="{FA792B3E-8FE3-6847-8173-AFCD24EFEC87}" srcOrd="19" destOrd="0" parTransId="{57C8EFC5-6F9D-BB4F-A505-514CBCD571AF}" sibTransId="{D2C992C9-5576-124A-ADD9-B429EC79B42C}"/>
    <dgm:cxn modelId="{803C3D32-7B9B-CC49-9FB8-F881B10B08A2}" type="presOf" srcId="{8F530450-1A82-E44E-9979-86BA34EB5D40}" destId="{1E3A5703-3DBB-A947-95A4-8DAD17045581}" srcOrd="1" destOrd="0" presId="urn:microsoft.com/office/officeart/2005/8/layout/radial1"/>
    <dgm:cxn modelId="{5CCE2733-DA9F-844F-9F73-40371E43CE4F}" srcId="{F698A711-DBFD-0F48-88FB-BCBEA5A2F64B}" destId="{BF09E727-9B1C-EB49-9A60-BFC92EF14F51}" srcOrd="10" destOrd="0" parTransId="{F4F0B5F4-DC0D-C74B-B34D-1EBE174AF764}" sibTransId="{FD4EB6DF-6BC3-5343-8666-0CB23420F7A2}"/>
    <dgm:cxn modelId="{29CB993B-C991-F048-AD0F-723B84478718}" type="presOf" srcId="{801CCDDC-F538-AA43-AA40-223A8C96B5CE}" destId="{77265FCF-9235-2F47-AA96-651FA737DF21}" srcOrd="0" destOrd="0" presId="urn:microsoft.com/office/officeart/2005/8/layout/radial1"/>
    <dgm:cxn modelId="{1B378F3E-18DD-8044-970D-739BD3A801FA}" type="presOf" srcId="{30770E09-B347-CE44-BC2B-654F32F5BCDC}" destId="{ADA3016A-1DC8-8040-A1F4-57B909E5C5DB}" srcOrd="0" destOrd="0" presId="urn:microsoft.com/office/officeart/2005/8/layout/radial1"/>
    <dgm:cxn modelId="{19688740-E703-1C40-BAB5-F2D9DE7B7B76}" type="presOf" srcId="{8F530450-1A82-E44E-9979-86BA34EB5D40}" destId="{760A4018-BCC8-374F-B1FD-A9FA9370BC8B}" srcOrd="0" destOrd="0" presId="urn:microsoft.com/office/officeart/2005/8/layout/radial1"/>
    <dgm:cxn modelId="{E86C0047-FF1E-B942-87C9-088F2C38E9A7}" type="presOf" srcId="{DE35195B-334B-CA42-A069-1232317A4744}" destId="{C07A8CB6-6003-B440-A37B-4F9E1180406B}" srcOrd="1" destOrd="0" presId="urn:microsoft.com/office/officeart/2005/8/layout/radial1"/>
    <dgm:cxn modelId="{1A233C4A-D39A-C64C-A91F-4ABB48D22F81}" type="presOf" srcId="{D2B91D39-6B76-CF4F-9919-82AEF84E6FCA}" destId="{EB5B41D8-B6E3-C84F-B447-E4FEFCBE6C76}" srcOrd="0" destOrd="0" presId="urn:microsoft.com/office/officeart/2005/8/layout/radial1"/>
    <dgm:cxn modelId="{1A16414C-0B85-9E4C-A043-D51E90DA4549}" type="presOf" srcId="{FA792B3E-8FE3-6847-8173-AFCD24EFEC87}" destId="{1077C7B1-866C-0348-8E07-8F8D18AC3FBB}" srcOrd="0" destOrd="0" presId="urn:microsoft.com/office/officeart/2005/8/layout/radial1"/>
    <dgm:cxn modelId="{B37B5351-CD70-8743-AED3-09F40E149398}" type="presOf" srcId="{273F706F-3DC2-C143-98FD-CA68EC97CD08}" destId="{164AD322-6997-184C-ADC0-B49375CA3EEC}" srcOrd="1" destOrd="0" presId="urn:microsoft.com/office/officeart/2005/8/layout/radial1"/>
    <dgm:cxn modelId="{00EF9A53-C165-BB44-86B3-9FBE6A964DEA}" type="presOf" srcId="{1A89F2B9-96A1-7E48-BA7F-E46EED2E2504}" destId="{F64FA97F-5A5D-B944-8CCC-A6B5F148F031}" srcOrd="1" destOrd="0" presId="urn:microsoft.com/office/officeart/2005/8/layout/radial1"/>
    <dgm:cxn modelId="{2C2A925B-97F9-A846-8EB9-35BBCDEA14CB}" type="presOf" srcId="{FB173584-78EB-D948-B9C1-EB7243E2AA64}" destId="{7225EAFE-7789-264E-A06D-DD1B25E1A398}" srcOrd="0" destOrd="0" presId="urn:microsoft.com/office/officeart/2005/8/layout/radial1"/>
    <dgm:cxn modelId="{E815D05B-7441-114B-BAC3-D25561887839}" type="presOf" srcId="{40AED15E-7E77-3747-860E-EBAB0349B3AC}" destId="{1DEF57B0-0B51-F84F-BB84-22A486E3A441}" srcOrd="1" destOrd="0" presId="urn:microsoft.com/office/officeart/2005/8/layout/radial1"/>
    <dgm:cxn modelId="{3F431C5C-8FD6-254C-B867-39052D9F321A}" type="presOf" srcId="{BDE37447-D539-1140-A98F-EF35E0297968}" destId="{2BC15C6A-10B8-6242-BD34-BB19D4AB4EBD}" srcOrd="1" destOrd="0" presId="urn:microsoft.com/office/officeart/2005/8/layout/radial1"/>
    <dgm:cxn modelId="{1EF5025D-DD60-A84E-90F7-310E7B7AB9D1}" type="presOf" srcId="{699BF815-4361-7345-80F3-5EA11BC4F55D}" destId="{084010C0-A599-2240-A85D-D8A5541CF14B}" srcOrd="0" destOrd="0" presId="urn:microsoft.com/office/officeart/2005/8/layout/radial1"/>
    <dgm:cxn modelId="{A0E67361-FE2A-EA4D-A369-2B598D09E784}" type="presOf" srcId="{6E74C1FD-3E8C-FE40-8862-F41C835A79B1}" destId="{1C23CEDD-99BF-FF41-9DAC-4F0C33E694D2}" srcOrd="1" destOrd="0" presId="urn:microsoft.com/office/officeart/2005/8/layout/radial1"/>
    <dgm:cxn modelId="{3FCD9762-2586-9D4A-B4A9-0BE0A721FD4E}" srcId="{F698A711-DBFD-0F48-88FB-BCBEA5A2F64B}" destId="{801CCDDC-F538-AA43-AA40-223A8C96B5CE}" srcOrd="3" destOrd="0" parTransId="{3FBB4CAB-3715-394D-872A-7F4A0A2DE3E3}" sibTransId="{10B31C4D-155C-4D4E-B11B-C34A92020EB2}"/>
    <dgm:cxn modelId="{71E3A164-5526-5247-8603-8556628AEF79}" srcId="{E9EBAFD8-C96B-8A40-BBBE-15AA93041594}" destId="{F698A711-DBFD-0F48-88FB-BCBEA5A2F64B}" srcOrd="0" destOrd="0" parTransId="{D6F92E48-6605-8241-AAD2-C67F529F81EC}" sibTransId="{C6DEFE50-A3DE-7849-85C5-04D42A50449A}"/>
    <dgm:cxn modelId="{3EEAD266-3D13-CA4E-A865-F57E633363C1}" type="presOf" srcId="{3DBE3FC1-53F9-7A44-A563-73259A8EB69C}" destId="{788F49D6-E2F7-B840-A3D5-C0E7D1AFA1EC}" srcOrd="1" destOrd="0" presId="urn:microsoft.com/office/officeart/2005/8/layout/radial1"/>
    <dgm:cxn modelId="{4FFD6268-73B8-F444-8FF3-80B9EDA84D19}" srcId="{F698A711-DBFD-0F48-88FB-BCBEA5A2F64B}" destId="{4F1F46B7-3AE4-7747-BD83-E06607918B5E}" srcOrd="5" destOrd="0" parTransId="{273F706F-3DC2-C143-98FD-CA68EC97CD08}" sibTransId="{813C7635-C1F9-534A-AB63-219FC3553225}"/>
    <dgm:cxn modelId="{08F97768-4CCB-F34C-9414-5A9B40286BC4}" type="presOf" srcId="{1E8842CF-3C28-BF4D-A9E1-EDF91E3C2BC8}" destId="{142C6061-943F-714C-A86F-4D8F16BFE243}" srcOrd="0" destOrd="0" presId="urn:microsoft.com/office/officeart/2005/8/layout/radial1"/>
    <dgm:cxn modelId="{0C29386C-0C9F-0A48-8A7C-4726DB916AF9}" type="presOf" srcId="{FB173584-78EB-D948-B9C1-EB7243E2AA64}" destId="{DFA02B59-D946-7048-9DF0-8F21A23ACA9E}" srcOrd="1" destOrd="0" presId="urn:microsoft.com/office/officeart/2005/8/layout/radial1"/>
    <dgm:cxn modelId="{1C92246D-2448-9542-B98B-DE249C20DC55}" srcId="{F698A711-DBFD-0F48-88FB-BCBEA5A2F64B}" destId="{36CAEAD0-2E9C-E041-B3D0-E2E6119079A1}" srcOrd="16" destOrd="0" parTransId="{14B701B7-528C-5648-AB46-C124C32A0992}" sibTransId="{D7303BFE-5D84-5246-AEF0-999B1DC36F08}"/>
    <dgm:cxn modelId="{45D50773-3CA5-7842-9405-1236CBA27959}" srcId="{F698A711-DBFD-0F48-88FB-BCBEA5A2F64B}" destId="{D71CDD9D-2661-5C47-9386-0BFAB0C9BD7C}" srcOrd="4" destOrd="0" parTransId="{DD72A5A2-7E7E-2C4D-834E-63961F29CB9E}" sibTransId="{B4AA185E-4CCD-BB4A-92D9-12D55D31D88A}"/>
    <dgm:cxn modelId="{08A5EE73-2BD2-0C4F-8DD5-F7608BD8FF21}" type="presOf" srcId="{D6444AA7-16E7-F142-A2C5-ED3024842558}" destId="{EDFC1509-155F-3B4C-9CE7-D4338673813D}" srcOrd="0" destOrd="0" presId="urn:microsoft.com/office/officeart/2005/8/layout/radial1"/>
    <dgm:cxn modelId="{24D98D77-A8BF-3647-BFE0-53196DFC55B0}" type="presOf" srcId="{D804F9DF-B954-5E48-B0CC-AA2D86B409C4}" destId="{202F5330-1C13-D143-8829-7A84437DB1B1}" srcOrd="0" destOrd="0" presId="urn:microsoft.com/office/officeart/2005/8/layout/radial1"/>
    <dgm:cxn modelId="{A948D079-9FE3-854B-A397-F44E9C0D7209}" srcId="{F698A711-DBFD-0F48-88FB-BCBEA5A2F64B}" destId="{30770E09-B347-CE44-BC2B-654F32F5BCDC}" srcOrd="0" destOrd="0" parTransId="{3F1C95E2-381D-F84E-A821-9C63B27AE700}" sibTransId="{541369F1-66C3-7647-AC38-B55C9E0B1DE5}"/>
    <dgm:cxn modelId="{89A5FE7A-1BB8-C64C-B8C0-E3C4E754FF3C}" type="presOf" srcId="{36CAEAD0-2E9C-E041-B3D0-E2E6119079A1}" destId="{A8015574-AA4B-1647-8C4F-DE550B70F168}" srcOrd="0" destOrd="0" presId="urn:microsoft.com/office/officeart/2005/8/layout/radial1"/>
    <dgm:cxn modelId="{9909507B-77B6-0442-9232-B65E77098C2E}" type="presOf" srcId="{1A89F2B9-96A1-7E48-BA7F-E46EED2E2504}" destId="{8C06421D-74F5-8046-9A7F-7AD7DFAEAE9F}" srcOrd="0" destOrd="0" presId="urn:microsoft.com/office/officeart/2005/8/layout/radial1"/>
    <dgm:cxn modelId="{E81ACD7B-3BD2-2840-8367-04DC8645A67E}" type="presOf" srcId="{807260B9-6457-6143-801A-722697B272CA}" destId="{21F32B1D-8B67-A54F-8534-DE82584DACC8}" srcOrd="0" destOrd="0" presId="urn:microsoft.com/office/officeart/2005/8/layout/radial1"/>
    <dgm:cxn modelId="{A2916481-3E7B-D541-ABB7-1F7C51DBEE34}" type="presOf" srcId="{DD72A5A2-7E7E-2C4D-834E-63961F29CB9E}" destId="{48A0C722-6882-4F4C-A4CF-BCD09A9A54C6}" srcOrd="1" destOrd="0" presId="urn:microsoft.com/office/officeart/2005/8/layout/radial1"/>
    <dgm:cxn modelId="{99119489-9BFB-744E-B921-B1568F4BE571}" srcId="{F698A711-DBFD-0F48-88FB-BCBEA5A2F64B}" destId="{0725D7EF-6AB7-F14C-A5F1-EB2D7DE38F89}" srcOrd="7" destOrd="0" parTransId="{DE35195B-334B-CA42-A069-1232317A4744}" sibTransId="{28A8CDF2-CB09-D445-9F92-102F0B654AEA}"/>
    <dgm:cxn modelId="{88702C8B-16EF-4F48-9D08-A1E98A41C5C9}" type="presOf" srcId="{3F1C95E2-381D-F84E-A821-9C63B27AE700}" destId="{4E43C92F-B535-4941-96EB-32B761D4E1B1}" srcOrd="1" destOrd="0" presId="urn:microsoft.com/office/officeart/2005/8/layout/radial1"/>
    <dgm:cxn modelId="{1C9FEA8B-5958-DA45-A693-EED76D08B823}" type="presOf" srcId="{F4F0B5F4-DC0D-C74B-B34D-1EBE174AF764}" destId="{7E3AB60B-7D0D-3A44-BCA8-73941646FBD0}" srcOrd="0" destOrd="0" presId="urn:microsoft.com/office/officeart/2005/8/layout/radial1"/>
    <dgm:cxn modelId="{BF12EA91-94E4-6F48-8090-BEEB5C4EAEAD}" type="presOf" srcId="{40AED15E-7E77-3747-860E-EBAB0349B3AC}" destId="{7908A44B-8CB3-B94B-9E3C-3420EB52B370}" srcOrd="0" destOrd="0" presId="urn:microsoft.com/office/officeart/2005/8/layout/radial1"/>
    <dgm:cxn modelId="{CDABF396-DC9A-AF47-B60B-6BA6F41A9B26}" type="presOf" srcId="{DE35195B-334B-CA42-A069-1232317A4744}" destId="{1084469B-7C9C-8B48-97C7-22254D82D844}" srcOrd="0" destOrd="0" presId="urn:microsoft.com/office/officeart/2005/8/layout/radial1"/>
    <dgm:cxn modelId="{9D81D497-9278-394F-B1CE-376C8FB9B5CF}" srcId="{F698A711-DBFD-0F48-88FB-BCBEA5A2F64B}" destId="{1E1D2895-1E81-044F-9F7F-2277BF5E08EA}" srcOrd="1" destOrd="0" parTransId="{807260B9-6457-6143-801A-722697B272CA}" sibTransId="{4F1F83F6-F93E-874C-AB1F-0F40AFDA284A}"/>
    <dgm:cxn modelId="{85187F9B-B6C3-564B-988C-2B86D5FF2173}" type="presOf" srcId="{14B701B7-528C-5648-AB46-C124C32A0992}" destId="{21A3A355-F973-914D-97C6-64FD20B0CEF2}" srcOrd="0" destOrd="0" presId="urn:microsoft.com/office/officeart/2005/8/layout/radial1"/>
    <dgm:cxn modelId="{2004E29C-E0CE-3841-9225-B90404CEA03D}" type="presOf" srcId="{1E1D2895-1E81-044F-9F7F-2277BF5E08EA}" destId="{488D7D2A-AC12-4E4C-8376-3886831917A0}" srcOrd="0" destOrd="0" presId="urn:microsoft.com/office/officeart/2005/8/layout/radial1"/>
    <dgm:cxn modelId="{D62E539D-9D2C-5B4D-BA37-5B100493F188}" type="presOf" srcId="{BDE37447-D539-1140-A98F-EF35E0297968}" destId="{91EE1EFC-330B-B845-BC85-6084C4E95D4D}" srcOrd="0" destOrd="0" presId="urn:microsoft.com/office/officeart/2005/8/layout/radial1"/>
    <dgm:cxn modelId="{A0C97D9D-1810-D449-9B01-EE112F8E0449}" type="presOf" srcId="{ECE62203-D465-C648-BEA0-679B0C1F8853}" destId="{8DF9B3AD-C221-F84A-A8D5-4A952DA0F4A1}" srcOrd="0" destOrd="0" presId="urn:microsoft.com/office/officeart/2005/8/layout/radial1"/>
    <dgm:cxn modelId="{0096429E-E3AE-8144-8F74-0DC67BA03659}" type="presOf" srcId="{3F1C95E2-381D-F84E-A821-9C63B27AE700}" destId="{A8FFC76D-DAF8-4247-89BF-3763FF9755A8}" srcOrd="0" destOrd="0" presId="urn:microsoft.com/office/officeart/2005/8/layout/radial1"/>
    <dgm:cxn modelId="{79DBB6A3-F7D0-A145-AC18-29C578DA37C0}" type="presOf" srcId="{A914C826-E2F5-5B4F-83D9-6289D739DB4C}" destId="{1F5DD55C-7247-B541-8037-C18573A92744}" srcOrd="1" destOrd="0" presId="urn:microsoft.com/office/officeart/2005/8/layout/radial1"/>
    <dgm:cxn modelId="{554CA8AA-5B2A-0843-AB18-28ED82761DB9}" type="presOf" srcId="{699BF815-4361-7345-80F3-5EA11BC4F55D}" destId="{CAB9A3A4-6E6F-2142-8E37-D42709403EF7}" srcOrd="1" destOrd="0" presId="urn:microsoft.com/office/officeart/2005/8/layout/radial1"/>
    <dgm:cxn modelId="{106B7CAE-57D1-D241-9D42-1D0AC648F31B}" type="presOf" srcId="{52003A48-D1F7-024F-A7C5-F2096CE3AF9C}" destId="{5FEEEEBE-CC2E-BC43-A7D3-C80BCCF97BBC}" srcOrd="0" destOrd="0" presId="urn:microsoft.com/office/officeart/2005/8/layout/radial1"/>
    <dgm:cxn modelId="{8F6A36B0-47FD-9644-80F8-9DFB2A81C5ED}" type="presOf" srcId="{5CC71E8B-15AF-1943-BDF9-CDD8760667DD}" destId="{5753BF2C-A1C8-1449-BC21-97BF1B6F6235}" srcOrd="0" destOrd="0" presId="urn:microsoft.com/office/officeart/2005/8/layout/radial1"/>
    <dgm:cxn modelId="{5426A4B0-644E-1541-A70D-D30DF3108BA3}" type="presOf" srcId="{E9EBAFD8-C96B-8A40-BBBE-15AA93041594}" destId="{A1C7DA6C-0A00-DB49-8C6C-83A2A753C567}" srcOrd="0" destOrd="0" presId="urn:microsoft.com/office/officeart/2005/8/layout/radial1"/>
    <dgm:cxn modelId="{7373F6B2-61F5-8043-9AA7-49562FD85435}" type="presOf" srcId="{BF09E727-9B1C-EB49-9A60-BFC92EF14F51}" destId="{D6BE17C2-7849-F448-9BC3-E5E5D8F1C98F}" srcOrd="0" destOrd="0" presId="urn:microsoft.com/office/officeart/2005/8/layout/radial1"/>
    <dgm:cxn modelId="{67969BB6-C250-C046-9312-A8CCD562454B}" type="presOf" srcId="{5A1AC82A-C86A-0A4A-9C7F-030735588CF6}" destId="{D9204D4D-BE8C-0E44-A250-47680444D5CD}" srcOrd="0" destOrd="0" presId="urn:microsoft.com/office/officeart/2005/8/layout/radial1"/>
    <dgm:cxn modelId="{6D4BC7B7-21B0-7A40-A230-9C3BF3AD82B3}" type="presOf" srcId="{6E74C1FD-3E8C-FE40-8862-F41C835A79B1}" destId="{6B9B9DDC-B74F-7E4E-8C17-F2A59EB3C5C3}" srcOrd="0" destOrd="0" presId="urn:microsoft.com/office/officeart/2005/8/layout/radial1"/>
    <dgm:cxn modelId="{B6C52BBA-EE91-5A4C-860A-A636C9DBEC72}" type="presOf" srcId="{7FDCEDB7-3EAE-3343-90C7-931980949B5B}" destId="{044CF47F-DEEC-3141-A2CA-AC3BD51841D6}" srcOrd="0" destOrd="0" presId="urn:microsoft.com/office/officeart/2005/8/layout/radial1"/>
    <dgm:cxn modelId="{C83D34BD-8E6A-4540-ACEB-941F370733FA}" type="presOf" srcId="{807260B9-6457-6143-801A-722697B272CA}" destId="{8568B648-7D21-854B-AC41-FBDDE6E80FC7}" srcOrd="1" destOrd="0" presId="urn:microsoft.com/office/officeart/2005/8/layout/radial1"/>
    <dgm:cxn modelId="{EC8D3CC0-FC6B-F649-8C4A-90BC1D5FA25F}" type="presOf" srcId="{F4F0B5F4-DC0D-C74B-B34D-1EBE174AF764}" destId="{0266D454-895F-524A-9D40-FF250727245E}" srcOrd="1" destOrd="0" presId="urn:microsoft.com/office/officeart/2005/8/layout/radial1"/>
    <dgm:cxn modelId="{DC0C9AC3-1B51-DF43-AAD8-2E1A5632E9C3}" type="presOf" srcId="{E50CFF01-3F74-6445-A39A-9D9A26CB395A}" destId="{7287ABB5-BFBB-D748-A232-BE50F3BD2582}" srcOrd="1" destOrd="0" presId="urn:microsoft.com/office/officeart/2005/8/layout/radial1"/>
    <dgm:cxn modelId="{7F9608C4-28B6-C34E-B9BC-EA3960326E91}" type="presOf" srcId="{273F706F-3DC2-C143-98FD-CA68EC97CD08}" destId="{7FCE7E3C-5349-A14F-89C2-B8AB24FE841D}" srcOrd="0" destOrd="0" presId="urn:microsoft.com/office/officeart/2005/8/layout/radial1"/>
    <dgm:cxn modelId="{30BAD0C4-1CD9-584A-AB84-084E01DADF88}" type="presOf" srcId="{063A02F4-B465-B548-B8DC-4D85A40C06CA}" destId="{B5518089-52A4-E54C-BD4E-88DE1B0CDB12}" srcOrd="0" destOrd="0" presId="urn:microsoft.com/office/officeart/2005/8/layout/radial1"/>
    <dgm:cxn modelId="{63D207C8-A054-1841-95A4-AEBAF6206F8B}" srcId="{F698A711-DBFD-0F48-88FB-BCBEA5A2F64B}" destId="{D6444AA7-16E7-F142-A2C5-ED3024842558}" srcOrd="17" destOrd="0" parTransId="{BDE37447-D539-1140-A98F-EF35E0297968}" sibTransId="{926FE01E-2B83-A247-8831-CF85C8773C08}"/>
    <dgm:cxn modelId="{133E17C9-BBCC-AE47-8648-9EB13339E58B}" type="presOf" srcId="{9940966D-67F6-E149-94CE-98BB71B7554E}" destId="{B17A6235-AB8E-EB45-A59E-A12483B3500C}" srcOrd="0" destOrd="0" presId="urn:microsoft.com/office/officeart/2005/8/layout/radial1"/>
    <dgm:cxn modelId="{400DEFCA-D6D8-6241-84E3-4AADA017B4E8}" type="presOf" srcId="{57C8EFC5-6F9D-BB4F-A505-514CBCD571AF}" destId="{2F36A3EE-09AC-7E4F-8BB8-1856BF8AFABD}" srcOrd="1" destOrd="0" presId="urn:microsoft.com/office/officeart/2005/8/layout/radial1"/>
    <dgm:cxn modelId="{84CB57CB-6739-2744-B32E-6602B098364B}" srcId="{F698A711-DBFD-0F48-88FB-BCBEA5A2F64B}" destId="{9940966D-67F6-E149-94CE-98BB71B7554E}" srcOrd="2" destOrd="0" parTransId="{699BF815-4361-7345-80F3-5EA11BC4F55D}" sibTransId="{52B37F38-AA1A-6B4A-90FB-D87EA6FB6E86}"/>
    <dgm:cxn modelId="{6EFFADCE-4E65-A148-A285-7BC86503AC6E}" type="presOf" srcId="{3FBB4CAB-3715-394D-872A-7F4A0A2DE3E3}" destId="{0BE079AF-F156-A94D-A769-7DD200B0D144}" srcOrd="0" destOrd="0" presId="urn:microsoft.com/office/officeart/2005/8/layout/radial1"/>
    <dgm:cxn modelId="{C145FACF-C079-F645-A337-6D0E02D7236D}" srcId="{F698A711-DBFD-0F48-88FB-BCBEA5A2F64B}" destId="{063A02F4-B465-B548-B8DC-4D85A40C06CA}" srcOrd="22" destOrd="0" parTransId="{52003A48-D1F7-024F-A7C5-F2096CE3AF9C}" sibTransId="{C414D2A0-FBC6-5044-92D7-1F90974676CC}"/>
    <dgm:cxn modelId="{6A1B60D8-70E0-7644-82D1-7651F0898E56}" srcId="{F698A711-DBFD-0F48-88FB-BCBEA5A2F64B}" destId="{BDF1566F-F204-264F-9E96-E0C1B62AECF7}" srcOrd="9" destOrd="0" parTransId="{309B1678-3238-214E-8E4A-40E53A564446}" sibTransId="{EF196E1E-BA89-504E-AE4F-2CFCAF4D012E}"/>
    <dgm:cxn modelId="{B73C8CD8-5EED-BC4B-B3AF-83F17C01A8E4}" type="presOf" srcId="{57C8EFC5-6F9D-BB4F-A505-514CBCD571AF}" destId="{2BF94F1D-F686-0948-AC49-8BB6C7052DC8}" srcOrd="0" destOrd="0" presId="urn:microsoft.com/office/officeart/2005/8/layout/radial1"/>
    <dgm:cxn modelId="{BB7532D9-E793-694E-99C1-C1E13056C74C}" srcId="{F698A711-DBFD-0F48-88FB-BCBEA5A2F64B}" destId="{B39398E5-D16C-6847-A9F5-60E279F8F699}" srcOrd="18" destOrd="0" parTransId="{E50CFF01-3F74-6445-A39A-9D9A26CB395A}" sibTransId="{2B9E6106-AF78-9740-9A24-1031B0B54E52}"/>
    <dgm:cxn modelId="{9982A3D9-F79C-5846-88E1-11174B2B306D}" type="presOf" srcId="{E50CFF01-3F74-6445-A39A-9D9A26CB395A}" destId="{D81ED9F6-C135-5448-A272-0FFEBB31FC34}" srcOrd="0" destOrd="0" presId="urn:microsoft.com/office/officeart/2005/8/layout/radial1"/>
    <dgm:cxn modelId="{800C1ADD-30D3-1D40-97AD-D254C08B8D96}" type="presOf" srcId="{19C9DD13-CA53-584E-BA71-A41A3F90FD36}" destId="{B2345B2D-88FA-0F4F-A1E6-F5899F681D53}" srcOrd="0" destOrd="0" presId="urn:microsoft.com/office/officeart/2005/8/layout/radial1"/>
    <dgm:cxn modelId="{23D21DDD-781C-FA47-8D0D-8F12C12842EE}" type="presOf" srcId="{0725D7EF-6AB7-F14C-A5F1-EB2D7DE38F89}" destId="{134DEDFE-AFF6-8440-B3AC-A95BA6D884D0}" srcOrd="0" destOrd="0" presId="urn:microsoft.com/office/officeart/2005/8/layout/radial1"/>
    <dgm:cxn modelId="{4086B5DD-E125-8547-A08A-EF1D13DE13B2}" type="presOf" srcId="{BDF1566F-F204-264F-9E96-E0C1B62AECF7}" destId="{F101F570-D1A7-7748-A19A-20C48FD28E07}" srcOrd="0" destOrd="0" presId="urn:microsoft.com/office/officeart/2005/8/layout/radial1"/>
    <dgm:cxn modelId="{13F8C6DF-F4A8-A94A-8090-C8FF5BE43D2F}" type="presOf" srcId="{4F1F46B7-3AE4-7747-BD83-E06607918B5E}" destId="{B0B1401D-67A5-4D4B-9823-08AB0B2C995B}" srcOrd="0" destOrd="0" presId="urn:microsoft.com/office/officeart/2005/8/layout/radial1"/>
    <dgm:cxn modelId="{A55B2EE3-7A05-384E-8513-B459B0369DAA}" type="presOf" srcId="{E6A6A6BD-7F38-A84C-96D4-8141B503C6EC}" destId="{CF54309F-2209-6947-A787-BB3FAA3446FC}" srcOrd="1" destOrd="0" presId="urn:microsoft.com/office/officeart/2005/8/layout/radial1"/>
    <dgm:cxn modelId="{2D95D5E6-7251-1042-9F83-332DB695CA5B}" type="presOf" srcId="{DD72A5A2-7E7E-2C4D-834E-63961F29CB9E}" destId="{F17AAD30-DFBD-7E42-B2AE-2D0F33824A3F}" srcOrd="0" destOrd="0" presId="urn:microsoft.com/office/officeart/2005/8/layout/radial1"/>
    <dgm:cxn modelId="{340EF9E7-0FBE-9947-8A22-10930EC164B3}" srcId="{F698A711-DBFD-0F48-88FB-BCBEA5A2F64B}" destId="{1E8842CF-3C28-BF4D-A9E1-EDF91E3C2BC8}" srcOrd="14" destOrd="0" parTransId="{E6A6A6BD-7F38-A84C-96D4-8141B503C6EC}" sibTransId="{ED48F9E8-EB66-1541-B688-AFFE85C1EC82}"/>
    <dgm:cxn modelId="{1C9C45EE-1E11-B741-A5CD-0061F681315C}" type="presOf" srcId="{E6A6A6BD-7F38-A84C-96D4-8141B503C6EC}" destId="{8966E59E-56FE-1F48-B3D0-580A7060DBF6}" srcOrd="0" destOrd="0" presId="urn:microsoft.com/office/officeart/2005/8/layout/radial1"/>
    <dgm:cxn modelId="{36FF47F3-324C-CC4A-8661-0FDAFA537380}" type="presOf" srcId="{3FBB4CAB-3715-394D-872A-7F4A0A2DE3E3}" destId="{AA90F6D1-B8FA-5C4D-96CD-22076D733589}" srcOrd="1" destOrd="0" presId="urn:microsoft.com/office/officeart/2005/8/layout/radial1"/>
    <dgm:cxn modelId="{F5937AF9-7815-254D-927E-17699A82240F}" srcId="{F698A711-DBFD-0F48-88FB-BCBEA5A2F64B}" destId="{19C9DD13-CA53-584E-BA71-A41A3F90FD36}" srcOrd="11" destOrd="0" parTransId="{8F530450-1A82-E44E-9979-86BA34EB5D40}" sibTransId="{FC1263D2-36FB-3C47-91B6-EFB15A2DC510}"/>
    <dgm:cxn modelId="{F81F15FE-4745-4A4F-9678-6C6870AE2255}" srcId="{F698A711-DBFD-0F48-88FB-BCBEA5A2F64B}" destId="{6E2DEA6C-B140-2646-A45C-9D233564EE8B}" srcOrd="15" destOrd="0" parTransId="{FB173584-78EB-D948-B9C1-EB7243E2AA64}" sibTransId="{66EF7036-8685-3843-AF21-3AD6295DDFA4}"/>
    <dgm:cxn modelId="{63FE6CFE-88C8-674B-8A68-0169A55F6B16}" type="presOf" srcId="{D71CDD9D-2661-5C47-9386-0BFAB0C9BD7C}" destId="{1C4DD5BD-F05F-724F-8447-2F7636E34D8C}" srcOrd="0" destOrd="0" presId="urn:microsoft.com/office/officeart/2005/8/layout/radial1"/>
    <dgm:cxn modelId="{27BD42FF-E553-D047-A295-68AC521AF91F}" srcId="{F698A711-DBFD-0F48-88FB-BCBEA5A2F64B}" destId="{5A1AC82A-C86A-0A4A-9C7F-030735588CF6}" srcOrd="8" destOrd="0" parTransId="{6E74C1FD-3E8C-FE40-8862-F41C835A79B1}" sibTransId="{4C2ECBCF-D8A5-084B-AAD1-1988200ACCBB}"/>
    <dgm:cxn modelId="{7446F6A9-E4F3-484C-A04D-C6FAD589DDB7}" type="presParOf" srcId="{A1C7DA6C-0A00-DB49-8C6C-83A2A753C567}" destId="{06AD6438-9710-CA45-B826-B0D3640D794D}" srcOrd="0" destOrd="0" presId="urn:microsoft.com/office/officeart/2005/8/layout/radial1"/>
    <dgm:cxn modelId="{FC453FC5-FB00-1F40-81EB-4CDA72E13B77}" type="presParOf" srcId="{A1C7DA6C-0A00-DB49-8C6C-83A2A753C567}" destId="{A8FFC76D-DAF8-4247-89BF-3763FF9755A8}" srcOrd="1" destOrd="0" presId="urn:microsoft.com/office/officeart/2005/8/layout/radial1"/>
    <dgm:cxn modelId="{433D241A-50CD-8947-B8DB-6FA529C4B373}" type="presParOf" srcId="{A8FFC76D-DAF8-4247-89BF-3763FF9755A8}" destId="{4E43C92F-B535-4941-96EB-32B761D4E1B1}" srcOrd="0" destOrd="0" presId="urn:microsoft.com/office/officeart/2005/8/layout/radial1"/>
    <dgm:cxn modelId="{627DC680-F5EC-8841-85F1-730B8C93922B}" type="presParOf" srcId="{A1C7DA6C-0A00-DB49-8C6C-83A2A753C567}" destId="{ADA3016A-1DC8-8040-A1F4-57B909E5C5DB}" srcOrd="2" destOrd="0" presId="urn:microsoft.com/office/officeart/2005/8/layout/radial1"/>
    <dgm:cxn modelId="{7C0C4F4E-AC2C-0245-A5F5-0A0B44B978A5}" type="presParOf" srcId="{A1C7DA6C-0A00-DB49-8C6C-83A2A753C567}" destId="{21F32B1D-8B67-A54F-8534-DE82584DACC8}" srcOrd="3" destOrd="0" presId="urn:microsoft.com/office/officeart/2005/8/layout/radial1"/>
    <dgm:cxn modelId="{89F8BF47-0A39-354F-A4C8-73EDFFC2D53B}" type="presParOf" srcId="{21F32B1D-8B67-A54F-8534-DE82584DACC8}" destId="{8568B648-7D21-854B-AC41-FBDDE6E80FC7}" srcOrd="0" destOrd="0" presId="urn:microsoft.com/office/officeart/2005/8/layout/radial1"/>
    <dgm:cxn modelId="{E2BB29B0-1B6E-3847-88CA-CE2C59CFECB5}" type="presParOf" srcId="{A1C7DA6C-0A00-DB49-8C6C-83A2A753C567}" destId="{488D7D2A-AC12-4E4C-8376-3886831917A0}" srcOrd="4" destOrd="0" presId="urn:microsoft.com/office/officeart/2005/8/layout/radial1"/>
    <dgm:cxn modelId="{0F0FA021-3D9A-2E4E-AC45-E0435E4D3051}" type="presParOf" srcId="{A1C7DA6C-0A00-DB49-8C6C-83A2A753C567}" destId="{084010C0-A599-2240-A85D-D8A5541CF14B}" srcOrd="5" destOrd="0" presId="urn:microsoft.com/office/officeart/2005/8/layout/radial1"/>
    <dgm:cxn modelId="{F46DED74-12F7-2144-9853-123386A48C5E}" type="presParOf" srcId="{084010C0-A599-2240-A85D-D8A5541CF14B}" destId="{CAB9A3A4-6E6F-2142-8E37-D42709403EF7}" srcOrd="0" destOrd="0" presId="urn:microsoft.com/office/officeart/2005/8/layout/radial1"/>
    <dgm:cxn modelId="{05C4CA28-87FA-E44F-AE64-378BA7221FBE}" type="presParOf" srcId="{A1C7DA6C-0A00-DB49-8C6C-83A2A753C567}" destId="{B17A6235-AB8E-EB45-A59E-A12483B3500C}" srcOrd="6" destOrd="0" presId="urn:microsoft.com/office/officeart/2005/8/layout/radial1"/>
    <dgm:cxn modelId="{9FE05761-B4CF-5747-9C4B-4E6230DC37D1}" type="presParOf" srcId="{A1C7DA6C-0A00-DB49-8C6C-83A2A753C567}" destId="{0BE079AF-F156-A94D-A769-7DD200B0D144}" srcOrd="7" destOrd="0" presId="urn:microsoft.com/office/officeart/2005/8/layout/radial1"/>
    <dgm:cxn modelId="{01A6448A-17A1-7742-B8FA-0AA5C35BD758}" type="presParOf" srcId="{0BE079AF-F156-A94D-A769-7DD200B0D144}" destId="{AA90F6D1-B8FA-5C4D-96CD-22076D733589}" srcOrd="0" destOrd="0" presId="urn:microsoft.com/office/officeart/2005/8/layout/radial1"/>
    <dgm:cxn modelId="{CEEDF23A-1822-5748-A8C3-C06EBE9BDB10}" type="presParOf" srcId="{A1C7DA6C-0A00-DB49-8C6C-83A2A753C567}" destId="{77265FCF-9235-2F47-AA96-651FA737DF21}" srcOrd="8" destOrd="0" presId="urn:microsoft.com/office/officeart/2005/8/layout/radial1"/>
    <dgm:cxn modelId="{CD741275-76E2-D641-82CC-CEE3DCB26A75}" type="presParOf" srcId="{A1C7DA6C-0A00-DB49-8C6C-83A2A753C567}" destId="{F17AAD30-DFBD-7E42-B2AE-2D0F33824A3F}" srcOrd="9" destOrd="0" presId="urn:microsoft.com/office/officeart/2005/8/layout/radial1"/>
    <dgm:cxn modelId="{A7808DFC-7EB1-F54E-809B-A181C7C32A2B}" type="presParOf" srcId="{F17AAD30-DFBD-7E42-B2AE-2D0F33824A3F}" destId="{48A0C722-6882-4F4C-A4CF-BCD09A9A54C6}" srcOrd="0" destOrd="0" presId="urn:microsoft.com/office/officeart/2005/8/layout/radial1"/>
    <dgm:cxn modelId="{6E130F8B-68D4-D14A-9493-7BE2B0E6EAC6}" type="presParOf" srcId="{A1C7DA6C-0A00-DB49-8C6C-83A2A753C567}" destId="{1C4DD5BD-F05F-724F-8447-2F7636E34D8C}" srcOrd="10" destOrd="0" presId="urn:microsoft.com/office/officeart/2005/8/layout/radial1"/>
    <dgm:cxn modelId="{81F326FB-D528-1942-80EA-DAFC9A1DA885}" type="presParOf" srcId="{A1C7DA6C-0A00-DB49-8C6C-83A2A753C567}" destId="{7FCE7E3C-5349-A14F-89C2-B8AB24FE841D}" srcOrd="11" destOrd="0" presId="urn:microsoft.com/office/officeart/2005/8/layout/radial1"/>
    <dgm:cxn modelId="{A24FB891-2696-9E40-8320-8AF259736281}" type="presParOf" srcId="{7FCE7E3C-5349-A14F-89C2-B8AB24FE841D}" destId="{164AD322-6997-184C-ADC0-B49375CA3EEC}" srcOrd="0" destOrd="0" presId="urn:microsoft.com/office/officeart/2005/8/layout/radial1"/>
    <dgm:cxn modelId="{1F2C7746-7FC8-2A4B-859A-867D439C016D}" type="presParOf" srcId="{A1C7DA6C-0A00-DB49-8C6C-83A2A753C567}" destId="{B0B1401D-67A5-4D4B-9823-08AB0B2C995B}" srcOrd="12" destOrd="0" presId="urn:microsoft.com/office/officeart/2005/8/layout/radial1"/>
    <dgm:cxn modelId="{4465F991-8828-B14F-B42A-BBC368D0CB33}" type="presParOf" srcId="{A1C7DA6C-0A00-DB49-8C6C-83A2A753C567}" destId="{7908A44B-8CB3-B94B-9E3C-3420EB52B370}" srcOrd="13" destOrd="0" presId="urn:microsoft.com/office/officeart/2005/8/layout/radial1"/>
    <dgm:cxn modelId="{4B2EAF2A-C048-AD4C-A60C-4BB68B358926}" type="presParOf" srcId="{7908A44B-8CB3-B94B-9E3C-3420EB52B370}" destId="{1DEF57B0-0B51-F84F-BB84-22A486E3A441}" srcOrd="0" destOrd="0" presId="urn:microsoft.com/office/officeart/2005/8/layout/radial1"/>
    <dgm:cxn modelId="{D571DE17-5AEB-6149-8AF7-78D9421D4214}" type="presParOf" srcId="{A1C7DA6C-0A00-DB49-8C6C-83A2A753C567}" destId="{E9A6321D-FBB4-FD49-BB6D-7FFAB8F76DD2}" srcOrd="14" destOrd="0" presId="urn:microsoft.com/office/officeart/2005/8/layout/radial1"/>
    <dgm:cxn modelId="{90EBBABD-CDC6-A843-A481-B0AB1CAFE61D}" type="presParOf" srcId="{A1C7DA6C-0A00-DB49-8C6C-83A2A753C567}" destId="{1084469B-7C9C-8B48-97C7-22254D82D844}" srcOrd="15" destOrd="0" presId="urn:microsoft.com/office/officeart/2005/8/layout/radial1"/>
    <dgm:cxn modelId="{DEFDF0ED-08D9-DC4E-A65D-74BF6BA7C23C}" type="presParOf" srcId="{1084469B-7C9C-8B48-97C7-22254D82D844}" destId="{C07A8CB6-6003-B440-A37B-4F9E1180406B}" srcOrd="0" destOrd="0" presId="urn:microsoft.com/office/officeart/2005/8/layout/radial1"/>
    <dgm:cxn modelId="{7655BD55-8E6D-C94E-934E-FEEB7B152682}" type="presParOf" srcId="{A1C7DA6C-0A00-DB49-8C6C-83A2A753C567}" destId="{134DEDFE-AFF6-8440-B3AC-A95BA6D884D0}" srcOrd="16" destOrd="0" presId="urn:microsoft.com/office/officeart/2005/8/layout/radial1"/>
    <dgm:cxn modelId="{C6B06D6D-AB09-3B4A-90BE-58CE742460D2}" type="presParOf" srcId="{A1C7DA6C-0A00-DB49-8C6C-83A2A753C567}" destId="{6B9B9DDC-B74F-7E4E-8C17-F2A59EB3C5C3}" srcOrd="17" destOrd="0" presId="urn:microsoft.com/office/officeart/2005/8/layout/radial1"/>
    <dgm:cxn modelId="{A2B8569C-7363-1940-9B43-93E6FAC7774F}" type="presParOf" srcId="{6B9B9DDC-B74F-7E4E-8C17-F2A59EB3C5C3}" destId="{1C23CEDD-99BF-FF41-9DAC-4F0C33E694D2}" srcOrd="0" destOrd="0" presId="urn:microsoft.com/office/officeart/2005/8/layout/radial1"/>
    <dgm:cxn modelId="{BA1B6C49-F6A6-B14B-8EBE-65D86D69AD42}" type="presParOf" srcId="{A1C7DA6C-0A00-DB49-8C6C-83A2A753C567}" destId="{D9204D4D-BE8C-0E44-A250-47680444D5CD}" srcOrd="18" destOrd="0" presId="urn:microsoft.com/office/officeart/2005/8/layout/radial1"/>
    <dgm:cxn modelId="{5E0D13A6-8FBF-4D44-991D-9F7B2CE93BDC}" type="presParOf" srcId="{A1C7DA6C-0A00-DB49-8C6C-83A2A753C567}" destId="{B4F9EB26-5F4B-3D45-9502-6EC97346AF04}" srcOrd="19" destOrd="0" presId="urn:microsoft.com/office/officeart/2005/8/layout/radial1"/>
    <dgm:cxn modelId="{3114702B-915F-AE43-9888-B423F5B665C1}" type="presParOf" srcId="{B4F9EB26-5F4B-3D45-9502-6EC97346AF04}" destId="{EA076615-B71E-2F44-A385-7C607425280B}" srcOrd="0" destOrd="0" presId="urn:microsoft.com/office/officeart/2005/8/layout/radial1"/>
    <dgm:cxn modelId="{ED1C0C5A-B7AB-8F4C-8A23-107DC62164CA}" type="presParOf" srcId="{A1C7DA6C-0A00-DB49-8C6C-83A2A753C567}" destId="{F101F570-D1A7-7748-A19A-20C48FD28E07}" srcOrd="20" destOrd="0" presId="urn:microsoft.com/office/officeart/2005/8/layout/radial1"/>
    <dgm:cxn modelId="{4F537757-5CF2-3247-9580-5EFA982ED9E4}" type="presParOf" srcId="{A1C7DA6C-0A00-DB49-8C6C-83A2A753C567}" destId="{7E3AB60B-7D0D-3A44-BCA8-73941646FBD0}" srcOrd="21" destOrd="0" presId="urn:microsoft.com/office/officeart/2005/8/layout/radial1"/>
    <dgm:cxn modelId="{A455A79C-AE2B-3946-8144-4521D494D3AC}" type="presParOf" srcId="{7E3AB60B-7D0D-3A44-BCA8-73941646FBD0}" destId="{0266D454-895F-524A-9D40-FF250727245E}" srcOrd="0" destOrd="0" presId="urn:microsoft.com/office/officeart/2005/8/layout/radial1"/>
    <dgm:cxn modelId="{BB290B49-2CB0-684F-A797-D4224EE56652}" type="presParOf" srcId="{A1C7DA6C-0A00-DB49-8C6C-83A2A753C567}" destId="{D6BE17C2-7849-F448-9BC3-E5E5D8F1C98F}" srcOrd="22" destOrd="0" presId="urn:microsoft.com/office/officeart/2005/8/layout/radial1"/>
    <dgm:cxn modelId="{C328F8D3-21AF-634F-9FF2-41435991383F}" type="presParOf" srcId="{A1C7DA6C-0A00-DB49-8C6C-83A2A753C567}" destId="{760A4018-BCC8-374F-B1FD-A9FA9370BC8B}" srcOrd="23" destOrd="0" presId="urn:microsoft.com/office/officeart/2005/8/layout/radial1"/>
    <dgm:cxn modelId="{71259E13-2F8D-8F40-9994-A56EB405CF97}" type="presParOf" srcId="{760A4018-BCC8-374F-B1FD-A9FA9370BC8B}" destId="{1E3A5703-3DBB-A947-95A4-8DAD17045581}" srcOrd="0" destOrd="0" presId="urn:microsoft.com/office/officeart/2005/8/layout/radial1"/>
    <dgm:cxn modelId="{41450C8C-263B-554E-AA7D-29373E7957E6}" type="presParOf" srcId="{A1C7DA6C-0A00-DB49-8C6C-83A2A753C567}" destId="{B2345B2D-88FA-0F4F-A1E6-F5899F681D53}" srcOrd="24" destOrd="0" presId="urn:microsoft.com/office/officeart/2005/8/layout/radial1"/>
    <dgm:cxn modelId="{A2CB8DDB-9E4B-BD4D-90B4-B534B420BBBD}" type="presParOf" srcId="{A1C7DA6C-0A00-DB49-8C6C-83A2A753C567}" destId="{4973A3BD-510E-724C-940B-3DD94CDF97CA}" srcOrd="25" destOrd="0" presId="urn:microsoft.com/office/officeart/2005/8/layout/radial1"/>
    <dgm:cxn modelId="{6595587B-5489-1645-8126-97D18350B239}" type="presParOf" srcId="{4973A3BD-510E-724C-940B-3DD94CDF97CA}" destId="{788F49D6-E2F7-B840-A3D5-C0E7D1AFA1EC}" srcOrd="0" destOrd="0" presId="urn:microsoft.com/office/officeart/2005/8/layout/radial1"/>
    <dgm:cxn modelId="{D2BBF183-DF00-004A-ACE0-AF5F0C099099}" type="presParOf" srcId="{A1C7DA6C-0A00-DB49-8C6C-83A2A753C567}" destId="{202F5330-1C13-D143-8829-7A84437DB1B1}" srcOrd="26" destOrd="0" presId="urn:microsoft.com/office/officeart/2005/8/layout/radial1"/>
    <dgm:cxn modelId="{5D650E3D-7446-B844-B3C6-5C79B2DA1429}" type="presParOf" srcId="{A1C7DA6C-0A00-DB49-8C6C-83A2A753C567}" destId="{044CF47F-DEEC-3141-A2CA-AC3BD51841D6}" srcOrd="27" destOrd="0" presId="urn:microsoft.com/office/officeart/2005/8/layout/radial1"/>
    <dgm:cxn modelId="{D24689D3-9E47-6A48-AE0B-543203965BE4}" type="presParOf" srcId="{044CF47F-DEEC-3141-A2CA-AC3BD51841D6}" destId="{F3E1591C-9EBD-554A-BF2F-643696CAADD7}" srcOrd="0" destOrd="0" presId="urn:microsoft.com/office/officeart/2005/8/layout/radial1"/>
    <dgm:cxn modelId="{86A482F8-1A59-7C46-BE70-64A3550F9929}" type="presParOf" srcId="{A1C7DA6C-0A00-DB49-8C6C-83A2A753C567}" destId="{5753BF2C-A1C8-1449-BC21-97BF1B6F6235}" srcOrd="28" destOrd="0" presId="urn:microsoft.com/office/officeart/2005/8/layout/radial1"/>
    <dgm:cxn modelId="{E0F32233-0CC6-AA43-BD40-D6A34BDA6BC3}" type="presParOf" srcId="{A1C7DA6C-0A00-DB49-8C6C-83A2A753C567}" destId="{8966E59E-56FE-1F48-B3D0-580A7060DBF6}" srcOrd="29" destOrd="0" presId="urn:microsoft.com/office/officeart/2005/8/layout/radial1"/>
    <dgm:cxn modelId="{03F843EB-B96A-FF4D-A4DA-30D26E0E0B04}" type="presParOf" srcId="{8966E59E-56FE-1F48-B3D0-580A7060DBF6}" destId="{CF54309F-2209-6947-A787-BB3FAA3446FC}" srcOrd="0" destOrd="0" presId="urn:microsoft.com/office/officeart/2005/8/layout/radial1"/>
    <dgm:cxn modelId="{93B01969-1601-5548-B7A2-7EE734304DA8}" type="presParOf" srcId="{A1C7DA6C-0A00-DB49-8C6C-83A2A753C567}" destId="{142C6061-943F-714C-A86F-4D8F16BFE243}" srcOrd="30" destOrd="0" presId="urn:microsoft.com/office/officeart/2005/8/layout/radial1"/>
    <dgm:cxn modelId="{B6A4199F-C931-1647-ABD7-17BB5588ED82}" type="presParOf" srcId="{A1C7DA6C-0A00-DB49-8C6C-83A2A753C567}" destId="{7225EAFE-7789-264E-A06D-DD1B25E1A398}" srcOrd="31" destOrd="0" presId="urn:microsoft.com/office/officeart/2005/8/layout/radial1"/>
    <dgm:cxn modelId="{F6EA756D-57D5-884B-BB82-B6E9C73A6736}" type="presParOf" srcId="{7225EAFE-7789-264E-A06D-DD1B25E1A398}" destId="{DFA02B59-D946-7048-9DF0-8F21A23ACA9E}" srcOrd="0" destOrd="0" presId="urn:microsoft.com/office/officeart/2005/8/layout/radial1"/>
    <dgm:cxn modelId="{891AD714-73C2-A342-874A-AE96FCE75E27}" type="presParOf" srcId="{A1C7DA6C-0A00-DB49-8C6C-83A2A753C567}" destId="{6D7BC953-B027-7B4D-9848-EFE2884161AE}" srcOrd="32" destOrd="0" presId="urn:microsoft.com/office/officeart/2005/8/layout/radial1"/>
    <dgm:cxn modelId="{6798FB79-8C3A-0D4A-AE4D-31D52ADF136B}" type="presParOf" srcId="{A1C7DA6C-0A00-DB49-8C6C-83A2A753C567}" destId="{21A3A355-F973-914D-97C6-64FD20B0CEF2}" srcOrd="33" destOrd="0" presId="urn:microsoft.com/office/officeart/2005/8/layout/radial1"/>
    <dgm:cxn modelId="{BA10EBBC-84A4-CC4D-AF8F-7771EB6E9AE9}" type="presParOf" srcId="{21A3A355-F973-914D-97C6-64FD20B0CEF2}" destId="{58781EBF-BAA6-E746-A9FD-F79FF6FA0939}" srcOrd="0" destOrd="0" presId="urn:microsoft.com/office/officeart/2005/8/layout/radial1"/>
    <dgm:cxn modelId="{3D0BB1E9-FE94-0542-8CBF-032E22CCF83A}" type="presParOf" srcId="{A1C7DA6C-0A00-DB49-8C6C-83A2A753C567}" destId="{A8015574-AA4B-1647-8C4F-DE550B70F168}" srcOrd="34" destOrd="0" presId="urn:microsoft.com/office/officeart/2005/8/layout/radial1"/>
    <dgm:cxn modelId="{777BC9DD-41A3-5741-890F-4038001CD0A4}" type="presParOf" srcId="{A1C7DA6C-0A00-DB49-8C6C-83A2A753C567}" destId="{91EE1EFC-330B-B845-BC85-6084C4E95D4D}" srcOrd="35" destOrd="0" presId="urn:microsoft.com/office/officeart/2005/8/layout/radial1"/>
    <dgm:cxn modelId="{CD54F8AB-58CA-2D4E-8A80-7F0FCD4B2E45}" type="presParOf" srcId="{91EE1EFC-330B-B845-BC85-6084C4E95D4D}" destId="{2BC15C6A-10B8-6242-BD34-BB19D4AB4EBD}" srcOrd="0" destOrd="0" presId="urn:microsoft.com/office/officeart/2005/8/layout/radial1"/>
    <dgm:cxn modelId="{9412AEF2-5DD1-C149-A215-A50814929542}" type="presParOf" srcId="{A1C7DA6C-0A00-DB49-8C6C-83A2A753C567}" destId="{EDFC1509-155F-3B4C-9CE7-D4338673813D}" srcOrd="36" destOrd="0" presId="urn:microsoft.com/office/officeart/2005/8/layout/radial1"/>
    <dgm:cxn modelId="{89E707FA-C37F-E241-B6D2-9F36CD6A3027}" type="presParOf" srcId="{A1C7DA6C-0A00-DB49-8C6C-83A2A753C567}" destId="{D81ED9F6-C135-5448-A272-0FFEBB31FC34}" srcOrd="37" destOrd="0" presId="urn:microsoft.com/office/officeart/2005/8/layout/radial1"/>
    <dgm:cxn modelId="{87E776D5-2BD0-C64E-8294-1009D5853B00}" type="presParOf" srcId="{D81ED9F6-C135-5448-A272-0FFEBB31FC34}" destId="{7287ABB5-BFBB-D748-A232-BE50F3BD2582}" srcOrd="0" destOrd="0" presId="urn:microsoft.com/office/officeart/2005/8/layout/radial1"/>
    <dgm:cxn modelId="{C9B2866D-A5B6-9B42-91F9-61B8C6520D81}" type="presParOf" srcId="{A1C7DA6C-0A00-DB49-8C6C-83A2A753C567}" destId="{7EF90277-6799-3649-938B-A72CEC610734}" srcOrd="38" destOrd="0" presId="urn:microsoft.com/office/officeart/2005/8/layout/radial1"/>
    <dgm:cxn modelId="{0F682471-87F7-F148-864A-8F3E3AB7DAB7}" type="presParOf" srcId="{A1C7DA6C-0A00-DB49-8C6C-83A2A753C567}" destId="{2BF94F1D-F686-0948-AC49-8BB6C7052DC8}" srcOrd="39" destOrd="0" presId="urn:microsoft.com/office/officeart/2005/8/layout/radial1"/>
    <dgm:cxn modelId="{6CFDD0D6-4789-7240-B874-EE24D80B5C42}" type="presParOf" srcId="{2BF94F1D-F686-0948-AC49-8BB6C7052DC8}" destId="{2F36A3EE-09AC-7E4F-8BB8-1856BF8AFABD}" srcOrd="0" destOrd="0" presId="urn:microsoft.com/office/officeart/2005/8/layout/radial1"/>
    <dgm:cxn modelId="{B36BA6F6-0F0A-024D-8647-746A1303DD45}" type="presParOf" srcId="{A1C7DA6C-0A00-DB49-8C6C-83A2A753C567}" destId="{1077C7B1-866C-0348-8E07-8F8D18AC3FBB}" srcOrd="40" destOrd="0" presId="urn:microsoft.com/office/officeart/2005/8/layout/radial1"/>
    <dgm:cxn modelId="{E8B661E7-C503-7548-9123-8F6BE9FA542C}" type="presParOf" srcId="{A1C7DA6C-0A00-DB49-8C6C-83A2A753C567}" destId="{8C06421D-74F5-8046-9A7F-7AD7DFAEAE9F}" srcOrd="41" destOrd="0" presId="urn:microsoft.com/office/officeart/2005/8/layout/radial1"/>
    <dgm:cxn modelId="{20D66D3C-D52B-D141-9FB2-6BF4230C618B}" type="presParOf" srcId="{8C06421D-74F5-8046-9A7F-7AD7DFAEAE9F}" destId="{F64FA97F-5A5D-B944-8CCC-A6B5F148F031}" srcOrd="0" destOrd="0" presId="urn:microsoft.com/office/officeart/2005/8/layout/radial1"/>
    <dgm:cxn modelId="{5F013C05-7D3B-764F-BCB6-21BAA64A109B}" type="presParOf" srcId="{A1C7DA6C-0A00-DB49-8C6C-83A2A753C567}" destId="{8DF9B3AD-C221-F84A-A8D5-4A952DA0F4A1}" srcOrd="42" destOrd="0" presId="urn:microsoft.com/office/officeart/2005/8/layout/radial1"/>
    <dgm:cxn modelId="{58785FA5-DC75-5F46-8EC8-A60B7BA3CE71}" type="presParOf" srcId="{A1C7DA6C-0A00-DB49-8C6C-83A2A753C567}" destId="{0BE1218E-31F5-6445-9AB0-D052E62B6CEB}" srcOrd="43" destOrd="0" presId="urn:microsoft.com/office/officeart/2005/8/layout/radial1"/>
    <dgm:cxn modelId="{B2781ACA-6806-0342-8899-6EC8D9F21DC5}" type="presParOf" srcId="{0BE1218E-31F5-6445-9AB0-D052E62B6CEB}" destId="{1F5DD55C-7247-B541-8037-C18573A92744}" srcOrd="0" destOrd="0" presId="urn:microsoft.com/office/officeart/2005/8/layout/radial1"/>
    <dgm:cxn modelId="{7DA52185-C2FF-C94D-94C8-A3E266535CFC}" type="presParOf" srcId="{A1C7DA6C-0A00-DB49-8C6C-83A2A753C567}" destId="{EB5B41D8-B6E3-C84F-B447-E4FEFCBE6C76}" srcOrd="44" destOrd="0" presId="urn:microsoft.com/office/officeart/2005/8/layout/radial1"/>
    <dgm:cxn modelId="{A512D56B-C306-8B43-B149-21ADB3AF4C97}" type="presParOf" srcId="{A1C7DA6C-0A00-DB49-8C6C-83A2A753C567}" destId="{5FEEEEBE-CC2E-BC43-A7D3-C80BCCF97BBC}" srcOrd="45" destOrd="0" presId="urn:microsoft.com/office/officeart/2005/8/layout/radial1"/>
    <dgm:cxn modelId="{908D9EAF-430F-F345-923C-5110B81F975F}" type="presParOf" srcId="{5FEEEEBE-CC2E-BC43-A7D3-C80BCCF97BBC}" destId="{F9E67710-F427-4740-AC19-97FB75D88A94}" srcOrd="0" destOrd="0" presId="urn:microsoft.com/office/officeart/2005/8/layout/radial1"/>
    <dgm:cxn modelId="{8F41B70E-2D8E-7E43-9907-13ECB98E6798}" type="presParOf" srcId="{A1C7DA6C-0A00-DB49-8C6C-83A2A753C567}" destId="{B5518089-52A4-E54C-BD4E-88DE1B0CDB12}" srcOrd="46"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C2EB45-BAC6-4DDC-9DD1-DABBA65A7C53}" type="doc">
      <dgm:prSet loTypeId="urn:microsoft.com/office/officeart/2005/8/layout/venn2" loCatId="relationship" qsTypeId="urn:microsoft.com/office/officeart/2005/8/quickstyle/simple1#2" qsCatId="simple" csTypeId="urn:microsoft.com/office/officeart/2005/8/colors/accent1_2#2" csCatId="accent1" phldr="1"/>
      <dgm:spPr/>
      <dgm:t>
        <a:bodyPr/>
        <a:lstStyle/>
        <a:p>
          <a:endParaRPr lang="en-US"/>
        </a:p>
      </dgm:t>
    </dgm:pt>
    <dgm:pt modelId="{657CC20C-2E19-453B-981A-F0D8DAC692FC}">
      <dgm:prSet phldrT="[Text]" custT="1"/>
      <dgm:spPr>
        <a:solidFill>
          <a:srgbClr val="FFC000"/>
        </a:solidFill>
        <a:ln>
          <a:solidFill>
            <a:schemeClr val="tx1"/>
          </a:solidFill>
        </a:ln>
      </dgm:spPr>
      <dgm:t>
        <a:bodyPr/>
        <a:lstStyle/>
        <a:p>
          <a:r>
            <a:rPr lang="en-US" sz="1100" b="1" dirty="0">
              <a:solidFill>
                <a:sysClr val="windowText" lastClr="000000"/>
              </a:solidFill>
            </a:rPr>
            <a:t>Trust Board</a:t>
          </a:r>
          <a:r>
            <a:rPr lang="en-US" sz="1100" dirty="0">
              <a:solidFill>
                <a:sysClr val="windowText" lastClr="000000"/>
              </a:solidFill>
            </a:rPr>
            <a:t>: </a:t>
          </a:r>
          <a:r>
            <a:rPr lang="en-GB" sz="1100" dirty="0">
              <a:solidFill>
                <a:sysClr val="windowText" lastClr="000000"/>
              </a:solidFill>
            </a:rPr>
            <a:t>approve</a:t>
          </a:r>
          <a:r>
            <a:rPr lang="en-US" sz="1100" dirty="0">
              <a:solidFill>
                <a:sysClr val="windowText" lastClr="000000"/>
              </a:solidFill>
            </a:rPr>
            <a:t> trust-wide Safeguarding and Child Protection policy; delegations</a:t>
          </a:r>
        </a:p>
      </dgm:t>
    </dgm:pt>
    <dgm:pt modelId="{E51D5FE7-12C2-42FB-8215-5056225F7E4C}" type="parTrans" cxnId="{87576C7A-5D61-4881-A860-CC27510BD9BC}">
      <dgm:prSet/>
      <dgm:spPr/>
      <dgm:t>
        <a:bodyPr/>
        <a:lstStyle/>
        <a:p>
          <a:endParaRPr lang="en-US" sz="1100"/>
        </a:p>
      </dgm:t>
    </dgm:pt>
    <dgm:pt modelId="{B337B2FC-8F4B-4AF0-84CD-C7612EA540FF}" type="sibTrans" cxnId="{87576C7A-5D61-4881-A860-CC27510BD9BC}">
      <dgm:prSet/>
      <dgm:spPr/>
      <dgm:t>
        <a:bodyPr/>
        <a:lstStyle/>
        <a:p>
          <a:endParaRPr lang="en-US" sz="1100"/>
        </a:p>
      </dgm:t>
    </dgm:pt>
    <dgm:pt modelId="{721D3F52-B701-4DAA-A72F-49C492C0B588}">
      <dgm:prSet phldrT="[Text]" custT="1"/>
      <dgm:spPr>
        <a:solidFill>
          <a:schemeClr val="accent2">
            <a:lumMod val="40000"/>
            <a:lumOff val="60000"/>
          </a:schemeClr>
        </a:solidFill>
      </dgm:spPr>
      <dgm:t>
        <a:bodyPr/>
        <a:lstStyle/>
        <a:p>
          <a:r>
            <a:rPr lang="en-US" sz="1100" b="1" dirty="0"/>
            <a:t>Headteacher</a:t>
          </a:r>
          <a:r>
            <a:rPr lang="en-US" sz="1100" dirty="0"/>
            <a:t>: Implement policy; Appoint &amp; performance manage DSL</a:t>
          </a:r>
        </a:p>
      </dgm:t>
    </dgm:pt>
    <dgm:pt modelId="{3CD36A7B-4A4E-4D36-B7DB-25A6FC19BA1A}" type="parTrans" cxnId="{2AD31098-6026-44D6-BD46-59EBBF6C5339}">
      <dgm:prSet/>
      <dgm:spPr/>
      <dgm:t>
        <a:bodyPr/>
        <a:lstStyle/>
        <a:p>
          <a:endParaRPr lang="en-US" sz="1100"/>
        </a:p>
      </dgm:t>
    </dgm:pt>
    <dgm:pt modelId="{34F15F22-3104-41F2-8159-3E3F334B9195}" type="sibTrans" cxnId="{2AD31098-6026-44D6-BD46-59EBBF6C5339}">
      <dgm:prSet/>
      <dgm:spPr/>
      <dgm:t>
        <a:bodyPr/>
        <a:lstStyle/>
        <a:p>
          <a:endParaRPr lang="en-US" sz="1100"/>
        </a:p>
      </dgm:t>
    </dgm:pt>
    <dgm:pt modelId="{5A2C5038-09C8-4D44-9211-D7D75505AE30}">
      <dgm:prSet phldrT="[Text]" custT="1"/>
      <dgm:spPr>
        <a:solidFill>
          <a:schemeClr val="accent2">
            <a:lumMod val="20000"/>
            <a:lumOff val="80000"/>
          </a:schemeClr>
        </a:solidFill>
      </dgm:spPr>
      <dgm:t>
        <a:bodyPr/>
        <a:lstStyle/>
        <a:p>
          <a:r>
            <a:rPr lang="en-US" sz="1100" b="1" dirty="0">
              <a:solidFill>
                <a:sysClr val="windowText" lastClr="000000"/>
              </a:solidFill>
            </a:rPr>
            <a:t>DSL</a:t>
          </a:r>
        </a:p>
        <a:p>
          <a:r>
            <a:rPr lang="en-US" sz="1100" dirty="0">
              <a:solidFill>
                <a:sysClr val="windowText" lastClr="000000"/>
              </a:solidFill>
            </a:rPr>
            <a:t>Implement KCSIE</a:t>
          </a:r>
        </a:p>
      </dgm:t>
    </dgm:pt>
    <dgm:pt modelId="{0781B54E-18D7-45A1-A186-BD8B49879CFA}" type="parTrans" cxnId="{355A478F-064D-4F30-904A-8F41C2EE3F41}">
      <dgm:prSet/>
      <dgm:spPr/>
      <dgm:t>
        <a:bodyPr/>
        <a:lstStyle/>
        <a:p>
          <a:endParaRPr lang="en-US" sz="1100"/>
        </a:p>
      </dgm:t>
    </dgm:pt>
    <dgm:pt modelId="{A21E39BE-4FD0-4166-A10A-3242C5CD7C60}" type="sibTrans" cxnId="{355A478F-064D-4F30-904A-8F41C2EE3F41}">
      <dgm:prSet/>
      <dgm:spPr/>
      <dgm:t>
        <a:bodyPr/>
        <a:lstStyle/>
        <a:p>
          <a:endParaRPr lang="en-US" sz="1100"/>
        </a:p>
      </dgm:t>
    </dgm:pt>
    <dgm:pt modelId="{9F028E49-FC80-4637-9930-C0DAAD3F4DC0}">
      <dgm:prSet custT="1"/>
      <dgm:spPr>
        <a:solidFill>
          <a:schemeClr val="accent2">
            <a:lumMod val="50000"/>
          </a:schemeClr>
        </a:solidFill>
      </dgm:spPr>
      <dgm:t>
        <a:bodyPr tIns="36000" bIns="36000"/>
        <a:lstStyle/>
        <a:p>
          <a:r>
            <a:rPr lang="en-US" sz="1100" dirty="0"/>
            <a:t> Trust </a:t>
          </a:r>
          <a:r>
            <a:rPr lang="en-GB" sz="1100" b="1" dirty="0"/>
            <a:t>Educational Standards Committee</a:t>
          </a:r>
          <a:r>
            <a:rPr lang="en-US" sz="1100" dirty="0"/>
            <a:t>: oversight</a:t>
          </a:r>
        </a:p>
      </dgm:t>
    </dgm:pt>
    <dgm:pt modelId="{737ACB4D-A0EA-4B3F-94A8-F40573487996}" type="parTrans" cxnId="{B725F30A-57A9-4651-91E1-8C8F14D2A55E}">
      <dgm:prSet/>
      <dgm:spPr/>
      <dgm:t>
        <a:bodyPr/>
        <a:lstStyle/>
        <a:p>
          <a:endParaRPr lang="en-US" sz="1100"/>
        </a:p>
      </dgm:t>
    </dgm:pt>
    <dgm:pt modelId="{30D5A3D4-0418-403A-A4D7-9ED47E0DD1D2}" type="sibTrans" cxnId="{B725F30A-57A9-4651-91E1-8C8F14D2A55E}">
      <dgm:prSet/>
      <dgm:spPr/>
      <dgm:t>
        <a:bodyPr/>
        <a:lstStyle/>
        <a:p>
          <a:endParaRPr lang="en-US" sz="1100"/>
        </a:p>
      </dgm:t>
    </dgm:pt>
    <dgm:pt modelId="{3DA32514-B1DF-4C49-B733-0A6D7D1AB670}">
      <dgm:prSet custT="1"/>
      <dgm:spPr>
        <a:solidFill>
          <a:schemeClr val="accent2">
            <a:lumMod val="60000"/>
            <a:lumOff val="40000"/>
          </a:schemeClr>
        </a:solidFill>
      </dgm:spPr>
      <dgm:t>
        <a:bodyPr/>
        <a:lstStyle/>
        <a:p>
          <a:r>
            <a:rPr lang="en-US" sz="1100" b="1" dirty="0"/>
            <a:t>Local Academy </a:t>
          </a:r>
          <a:r>
            <a:rPr lang="en-GB" sz="1100" b="1" dirty="0"/>
            <a:t>Committee</a:t>
          </a:r>
          <a:r>
            <a:rPr lang="en-US" sz="1100" dirty="0"/>
            <a:t>: </a:t>
          </a:r>
          <a:r>
            <a:rPr lang="en-GB" sz="1100" dirty="0"/>
            <a:t>adopt</a:t>
          </a:r>
          <a:r>
            <a:rPr lang="en-US" sz="1100" dirty="0"/>
            <a:t> and monitor school policy and plans</a:t>
          </a:r>
        </a:p>
      </dgm:t>
    </dgm:pt>
    <dgm:pt modelId="{19614119-10F5-4BF0-8054-57BCD14227BE}" type="parTrans" cxnId="{5E66A59B-9400-4AFF-9AFB-1A24FEED8E7C}">
      <dgm:prSet/>
      <dgm:spPr/>
      <dgm:t>
        <a:bodyPr/>
        <a:lstStyle/>
        <a:p>
          <a:endParaRPr lang="en-US" sz="1100"/>
        </a:p>
      </dgm:t>
    </dgm:pt>
    <dgm:pt modelId="{0DEFB929-A117-4B79-8B7E-2071CB4E5ADD}" type="sibTrans" cxnId="{5E66A59B-9400-4AFF-9AFB-1A24FEED8E7C}">
      <dgm:prSet/>
      <dgm:spPr/>
      <dgm:t>
        <a:bodyPr/>
        <a:lstStyle/>
        <a:p>
          <a:endParaRPr lang="en-US" sz="1100"/>
        </a:p>
      </dgm:t>
    </dgm:pt>
    <dgm:pt modelId="{D0C7345B-16EC-4A17-8AA9-310B5CE766F0}">
      <dgm:prSet custT="1">
        <dgm:style>
          <a:lnRef idx="2">
            <a:schemeClr val="accent3"/>
          </a:lnRef>
          <a:fillRef idx="1">
            <a:schemeClr val="lt1"/>
          </a:fillRef>
          <a:effectRef idx="0">
            <a:schemeClr val="accent3"/>
          </a:effectRef>
          <a:fontRef idx="minor">
            <a:schemeClr val="dk1"/>
          </a:fontRef>
        </dgm:style>
      </dgm:prSet>
      <dgm:spPr>
        <a:solidFill>
          <a:schemeClr val="accent2">
            <a:lumMod val="75000"/>
          </a:schemeClr>
        </a:solidFill>
        <a:ln>
          <a:solidFill>
            <a:schemeClr val="bg1"/>
          </a:solidFill>
        </a:ln>
      </dgm:spPr>
      <dgm:t>
        <a:bodyPr/>
        <a:lstStyle/>
        <a:p>
          <a:r>
            <a:rPr lang="en-US" sz="1100" dirty="0">
              <a:solidFill>
                <a:schemeClr val="bg1"/>
              </a:solidFill>
            </a:rPr>
            <a:t>Trust-wide </a:t>
          </a:r>
          <a:r>
            <a:rPr lang="en-US" sz="1100" b="1" dirty="0">
              <a:solidFill>
                <a:schemeClr val="bg1"/>
              </a:solidFill>
            </a:rPr>
            <a:t>Safeguarding Group</a:t>
          </a:r>
          <a:r>
            <a:rPr lang="en-GB" sz="1100" b="1" dirty="0">
              <a:solidFill>
                <a:schemeClr val="bg1"/>
              </a:solidFill>
            </a:rPr>
            <a:t> (</a:t>
          </a:r>
          <a:r>
            <a:rPr lang="en-GB" sz="1100" b="0" dirty="0">
              <a:solidFill>
                <a:schemeClr val="bg1"/>
              </a:solidFill>
            </a:rPr>
            <a:t>operational</a:t>
          </a:r>
          <a:r>
            <a:rPr lang="en-GB" sz="1100" b="1" dirty="0">
              <a:solidFill>
                <a:schemeClr val="bg1"/>
              </a:solidFill>
            </a:rPr>
            <a:t>) and Network (governance) </a:t>
          </a:r>
          <a:r>
            <a:rPr lang="en-GB" sz="1100" b="0" dirty="0">
              <a:solidFill>
                <a:schemeClr val="bg1"/>
              </a:solidFill>
            </a:rPr>
            <a:t>peer</a:t>
          </a:r>
          <a:r>
            <a:rPr lang="en-GB" sz="1100" b="1" dirty="0">
              <a:solidFill>
                <a:schemeClr val="bg1"/>
              </a:solidFill>
            </a:rPr>
            <a:t> </a:t>
          </a:r>
          <a:r>
            <a:rPr lang="en-GB" sz="1100" b="0" dirty="0">
              <a:solidFill>
                <a:schemeClr val="bg1"/>
              </a:solidFill>
            </a:rPr>
            <a:t>reviews</a:t>
          </a:r>
          <a:r>
            <a:rPr lang="en-US" sz="1100" dirty="0">
              <a:solidFill>
                <a:schemeClr val="bg1"/>
              </a:solidFill>
            </a:rPr>
            <a:t>, joint work and reflection</a:t>
          </a:r>
        </a:p>
      </dgm:t>
    </dgm:pt>
    <dgm:pt modelId="{4AFBE171-3E14-446E-80BB-A8DD3D48A9A3}" type="parTrans" cxnId="{B1F17FBB-5C49-4177-9493-945700340164}">
      <dgm:prSet/>
      <dgm:spPr/>
      <dgm:t>
        <a:bodyPr/>
        <a:lstStyle/>
        <a:p>
          <a:endParaRPr lang="en-US" sz="1100"/>
        </a:p>
      </dgm:t>
    </dgm:pt>
    <dgm:pt modelId="{48B14219-2D47-4E63-9BEF-F976EFC578B2}" type="sibTrans" cxnId="{B1F17FBB-5C49-4177-9493-945700340164}">
      <dgm:prSet/>
      <dgm:spPr/>
      <dgm:t>
        <a:bodyPr/>
        <a:lstStyle/>
        <a:p>
          <a:endParaRPr lang="en-US" sz="1100"/>
        </a:p>
      </dgm:t>
    </dgm:pt>
    <dgm:pt modelId="{ED70F865-19C4-7A4E-BECC-3744EE231669}">
      <dgm:prSet custT="1"/>
      <dgm:spPr>
        <a:solidFill>
          <a:schemeClr val="accent2">
            <a:lumMod val="50000"/>
          </a:schemeClr>
        </a:solidFill>
      </dgm:spPr>
      <dgm:t>
        <a:bodyPr/>
        <a:lstStyle/>
        <a:p>
          <a:r>
            <a:rPr lang="en-GB" sz="1100" b="1" dirty="0"/>
            <a:t>CEO</a:t>
          </a:r>
          <a:r>
            <a:rPr lang="en-GB" sz="1100" dirty="0"/>
            <a:t> :Challenges &amp; Supports; Quality Assures implementation</a:t>
          </a:r>
        </a:p>
      </dgm:t>
    </dgm:pt>
    <dgm:pt modelId="{17F34273-ACAB-CB41-8A06-B804149918C7}" type="parTrans" cxnId="{1F59AA0B-8B55-3240-9329-B085D08113D1}">
      <dgm:prSet/>
      <dgm:spPr/>
      <dgm:t>
        <a:bodyPr/>
        <a:lstStyle/>
        <a:p>
          <a:endParaRPr lang="en-GB" sz="1100"/>
        </a:p>
      </dgm:t>
    </dgm:pt>
    <dgm:pt modelId="{AAB04FF4-05C4-044C-9781-F322BE2AE02E}" type="sibTrans" cxnId="{1F59AA0B-8B55-3240-9329-B085D08113D1}">
      <dgm:prSet/>
      <dgm:spPr/>
      <dgm:t>
        <a:bodyPr/>
        <a:lstStyle/>
        <a:p>
          <a:endParaRPr lang="en-GB" sz="1100"/>
        </a:p>
      </dgm:t>
    </dgm:pt>
    <dgm:pt modelId="{4D743032-B2B1-48CA-B992-A71B6911DD4D}" type="pres">
      <dgm:prSet presAssocID="{1FC2EB45-BAC6-4DDC-9DD1-DABBA65A7C53}" presName="Name0" presStyleCnt="0">
        <dgm:presLayoutVars>
          <dgm:chMax val="7"/>
          <dgm:resizeHandles val="exact"/>
        </dgm:presLayoutVars>
      </dgm:prSet>
      <dgm:spPr/>
    </dgm:pt>
    <dgm:pt modelId="{4A64105C-8CE8-4436-A007-EDDC53AD8A95}" type="pres">
      <dgm:prSet presAssocID="{1FC2EB45-BAC6-4DDC-9DD1-DABBA65A7C53}" presName="comp1" presStyleCnt="0"/>
      <dgm:spPr/>
    </dgm:pt>
    <dgm:pt modelId="{91E5E3CB-2C31-484A-A5C6-0B70D9C0084C}" type="pres">
      <dgm:prSet presAssocID="{1FC2EB45-BAC6-4DDC-9DD1-DABBA65A7C53}" presName="circle1" presStyleLbl="node1" presStyleIdx="0" presStyleCnt="7" custScaleY="102351" custLinFactNeighborX="-1130" custLinFactNeighborY="2186"/>
      <dgm:spPr/>
    </dgm:pt>
    <dgm:pt modelId="{CE301096-E01F-4D45-8588-37C966CDF710}" type="pres">
      <dgm:prSet presAssocID="{1FC2EB45-BAC6-4DDC-9DD1-DABBA65A7C53}" presName="c1text" presStyleLbl="node1" presStyleIdx="0" presStyleCnt="7">
        <dgm:presLayoutVars>
          <dgm:bulletEnabled val="1"/>
        </dgm:presLayoutVars>
      </dgm:prSet>
      <dgm:spPr/>
    </dgm:pt>
    <dgm:pt modelId="{2E7AA6E4-D527-4412-954D-BA439C4F5C9B}" type="pres">
      <dgm:prSet presAssocID="{1FC2EB45-BAC6-4DDC-9DD1-DABBA65A7C53}" presName="comp2" presStyleCnt="0"/>
      <dgm:spPr/>
    </dgm:pt>
    <dgm:pt modelId="{778D7A6E-D6F6-4EC1-9DFB-F260180EBB77}" type="pres">
      <dgm:prSet presAssocID="{1FC2EB45-BAC6-4DDC-9DD1-DABBA65A7C53}" presName="circle2" presStyleLbl="node1" presStyleIdx="1" presStyleCnt="7" custScaleX="103704" custScaleY="101983" custLinFactNeighborX="0" custLinFactNeighborY="369"/>
      <dgm:spPr/>
    </dgm:pt>
    <dgm:pt modelId="{3321E374-30EE-4BD6-9199-A0FFD2D8EF00}" type="pres">
      <dgm:prSet presAssocID="{1FC2EB45-BAC6-4DDC-9DD1-DABBA65A7C53}" presName="c2text" presStyleLbl="node1" presStyleIdx="1" presStyleCnt="7">
        <dgm:presLayoutVars>
          <dgm:bulletEnabled val="1"/>
        </dgm:presLayoutVars>
      </dgm:prSet>
      <dgm:spPr/>
    </dgm:pt>
    <dgm:pt modelId="{8D94742D-5E92-42EB-8D7B-0D20526A2DAA}" type="pres">
      <dgm:prSet presAssocID="{1FC2EB45-BAC6-4DDC-9DD1-DABBA65A7C53}" presName="comp3" presStyleCnt="0"/>
      <dgm:spPr/>
    </dgm:pt>
    <dgm:pt modelId="{260E0133-F857-46A8-83B2-BAB5B8A1E274}" type="pres">
      <dgm:prSet presAssocID="{1FC2EB45-BAC6-4DDC-9DD1-DABBA65A7C53}" presName="circle3" presStyleLbl="node1" presStyleIdx="2" presStyleCnt="7" custScaleY="105467"/>
      <dgm:spPr/>
    </dgm:pt>
    <dgm:pt modelId="{652FA217-9EEA-4D41-A1FA-90ED352E58A7}" type="pres">
      <dgm:prSet presAssocID="{1FC2EB45-BAC6-4DDC-9DD1-DABBA65A7C53}" presName="c3text" presStyleLbl="node1" presStyleIdx="2" presStyleCnt="7">
        <dgm:presLayoutVars>
          <dgm:bulletEnabled val="1"/>
        </dgm:presLayoutVars>
      </dgm:prSet>
      <dgm:spPr/>
    </dgm:pt>
    <dgm:pt modelId="{91D9DB5F-2866-4211-9A41-4CCF164A348C}" type="pres">
      <dgm:prSet presAssocID="{1FC2EB45-BAC6-4DDC-9DD1-DABBA65A7C53}" presName="comp4" presStyleCnt="0"/>
      <dgm:spPr/>
    </dgm:pt>
    <dgm:pt modelId="{389F64B9-BC17-4A5C-82AD-36A0B59749CF}" type="pres">
      <dgm:prSet presAssocID="{1FC2EB45-BAC6-4DDC-9DD1-DABBA65A7C53}" presName="circle4" presStyleLbl="node1" presStyleIdx="3" presStyleCnt="7" custScaleY="101342" custLinFactNeighborX="-1560" custLinFactNeighborY="907"/>
      <dgm:spPr/>
    </dgm:pt>
    <dgm:pt modelId="{B58D8CCC-E98D-47D8-A5B6-3835EE0E3450}" type="pres">
      <dgm:prSet presAssocID="{1FC2EB45-BAC6-4DDC-9DD1-DABBA65A7C53}" presName="c4text" presStyleLbl="node1" presStyleIdx="3" presStyleCnt="7">
        <dgm:presLayoutVars>
          <dgm:bulletEnabled val="1"/>
        </dgm:presLayoutVars>
      </dgm:prSet>
      <dgm:spPr/>
    </dgm:pt>
    <dgm:pt modelId="{984C9B30-245F-43F7-9906-0C0CC502335C}" type="pres">
      <dgm:prSet presAssocID="{1FC2EB45-BAC6-4DDC-9DD1-DABBA65A7C53}" presName="comp5" presStyleCnt="0"/>
      <dgm:spPr/>
    </dgm:pt>
    <dgm:pt modelId="{EE533A90-4D96-4A3F-96E3-860D091CB77D}" type="pres">
      <dgm:prSet presAssocID="{1FC2EB45-BAC6-4DDC-9DD1-DABBA65A7C53}" presName="circle5" presStyleLbl="node1" presStyleIdx="4" presStyleCnt="7" custScaleX="111853" custScaleY="97667" custLinFactNeighborX="-22" custLinFactNeighborY="7465"/>
      <dgm:spPr/>
    </dgm:pt>
    <dgm:pt modelId="{8796151E-575B-40A8-A6CD-4A4C9C4A8992}" type="pres">
      <dgm:prSet presAssocID="{1FC2EB45-BAC6-4DDC-9DD1-DABBA65A7C53}" presName="c5text" presStyleLbl="node1" presStyleIdx="4" presStyleCnt="7">
        <dgm:presLayoutVars>
          <dgm:bulletEnabled val="1"/>
        </dgm:presLayoutVars>
      </dgm:prSet>
      <dgm:spPr/>
    </dgm:pt>
    <dgm:pt modelId="{A1922470-4CA5-4DA1-90A4-AACB6F6084B0}" type="pres">
      <dgm:prSet presAssocID="{1FC2EB45-BAC6-4DDC-9DD1-DABBA65A7C53}" presName="comp6" presStyleCnt="0"/>
      <dgm:spPr/>
    </dgm:pt>
    <dgm:pt modelId="{1D5CF6C0-FBC1-4380-8D4C-11AB6D7BF122}" type="pres">
      <dgm:prSet presAssocID="{1FC2EB45-BAC6-4DDC-9DD1-DABBA65A7C53}" presName="circle6" presStyleLbl="node1" presStyleIdx="5" presStyleCnt="7" custScaleX="108486" custScaleY="91489" custLinFactNeighborX="1331" custLinFactNeighborY="15308"/>
      <dgm:spPr/>
    </dgm:pt>
    <dgm:pt modelId="{EBDECDAD-90AF-4B3B-8847-2C1A9D886F1E}" type="pres">
      <dgm:prSet presAssocID="{1FC2EB45-BAC6-4DDC-9DD1-DABBA65A7C53}" presName="c6text" presStyleLbl="node1" presStyleIdx="5" presStyleCnt="7">
        <dgm:presLayoutVars>
          <dgm:bulletEnabled val="1"/>
        </dgm:presLayoutVars>
      </dgm:prSet>
      <dgm:spPr/>
    </dgm:pt>
    <dgm:pt modelId="{A5B2917B-F3D1-D448-91D2-A92753E4980C}" type="pres">
      <dgm:prSet presAssocID="{1FC2EB45-BAC6-4DDC-9DD1-DABBA65A7C53}" presName="comp7" presStyleCnt="0"/>
      <dgm:spPr/>
    </dgm:pt>
    <dgm:pt modelId="{3F6B0260-43AE-E64F-A1E8-BC52830E1467}" type="pres">
      <dgm:prSet presAssocID="{1FC2EB45-BAC6-4DDC-9DD1-DABBA65A7C53}" presName="circle7" presStyleLbl="node1" presStyleIdx="6" presStyleCnt="7" custScaleX="143660" custScaleY="65513" custLinFactNeighborY="19703"/>
      <dgm:spPr/>
    </dgm:pt>
    <dgm:pt modelId="{F6F5077C-FA75-774A-B426-2B89EBA807F7}" type="pres">
      <dgm:prSet presAssocID="{1FC2EB45-BAC6-4DDC-9DD1-DABBA65A7C53}" presName="c7text" presStyleLbl="node1" presStyleIdx="6" presStyleCnt="7">
        <dgm:presLayoutVars>
          <dgm:bulletEnabled val="1"/>
        </dgm:presLayoutVars>
      </dgm:prSet>
      <dgm:spPr/>
    </dgm:pt>
  </dgm:ptLst>
  <dgm:cxnLst>
    <dgm:cxn modelId="{25D53001-4691-1243-86D4-E2850A253AF6}" type="presOf" srcId="{5A2C5038-09C8-4D44-9211-D7D75505AE30}" destId="{F6F5077C-FA75-774A-B426-2B89EBA807F7}" srcOrd="1" destOrd="0" presId="urn:microsoft.com/office/officeart/2005/8/layout/venn2"/>
    <dgm:cxn modelId="{DAEE3F03-965A-45B4-BE10-B9DE6A133591}" type="presOf" srcId="{657CC20C-2E19-453B-981A-F0D8DAC692FC}" destId="{CE301096-E01F-4D45-8588-37C966CDF710}" srcOrd="1" destOrd="0" presId="urn:microsoft.com/office/officeart/2005/8/layout/venn2"/>
    <dgm:cxn modelId="{23F4030A-5BAB-4EDF-B69B-D0298B68F280}" type="presOf" srcId="{1FC2EB45-BAC6-4DDC-9DD1-DABBA65A7C53}" destId="{4D743032-B2B1-48CA-B992-A71B6911DD4D}" srcOrd="0" destOrd="0" presId="urn:microsoft.com/office/officeart/2005/8/layout/venn2"/>
    <dgm:cxn modelId="{B725F30A-57A9-4651-91E1-8C8F14D2A55E}" srcId="{1FC2EB45-BAC6-4DDC-9DD1-DABBA65A7C53}" destId="{9F028E49-FC80-4637-9930-C0DAAD3F4DC0}" srcOrd="1" destOrd="0" parTransId="{737ACB4D-A0EA-4B3F-94A8-F40573487996}" sibTransId="{30D5A3D4-0418-403A-A4D7-9ED47E0DD1D2}"/>
    <dgm:cxn modelId="{1F59AA0B-8B55-3240-9329-B085D08113D1}" srcId="{1FC2EB45-BAC6-4DDC-9DD1-DABBA65A7C53}" destId="{ED70F865-19C4-7A4E-BECC-3744EE231669}" srcOrd="3" destOrd="0" parTransId="{17F34273-ACAB-CB41-8A06-B804149918C7}" sibTransId="{AAB04FF4-05C4-044C-9781-F322BE2AE02E}"/>
    <dgm:cxn modelId="{DE59E322-DDC3-4D06-86AE-356008C2E522}" type="presOf" srcId="{D0C7345B-16EC-4A17-8AA9-310B5CE766F0}" destId="{652FA217-9EEA-4D41-A1FA-90ED352E58A7}" srcOrd="1" destOrd="0" presId="urn:microsoft.com/office/officeart/2005/8/layout/venn2"/>
    <dgm:cxn modelId="{7C12A12F-D74D-7F41-B4E9-02763C158B5C}" type="presOf" srcId="{ED70F865-19C4-7A4E-BECC-3744EE231669}" destId="{389F64B9-BC17-4A5C-82AD-36A0B59749CF}" srcOrd="0" destOrd="0" presId="urn:microsoft.com/office/officeart/2005/8/layout/venn2"/>
    <dgm:cxn modelId="{C2B7793E-F532-4F8B-84AD-598291B8A8DB}" type="presOf" srcId="{9F028E49-FC80-4637-9930-C0DAAD3F4DC0}" destId="{3321E374-30EE-4BD6-9199-A0FFD2D8EF00}" srcOrd="1" destOrd="0" presId="urn:microsoft.com/office/officeart/2005/8/layout/venn2"/>
    <dgm:cxn modelId="{F0021849-5285-EA46-A8F7-DB9A77E0AA82}" type="presOf" srcId="{ED70F865-19C4-7A4E-BECC-3744EE231669}" destId="{B58D8CCC-E98D-47D8-A5B6-3835EE0E3450}" srcOrd="1" destOrd="0" presId="urn:microsoft.com/office/officeart/2005/8/layout/venn2"/>
    <dgm:cxn modelId="{03CF9A60-DD10-A340-8F0B-C76605D987B9}" type="presOf" srcId="{721D3F52-B701-4DAA-A72F-49C492C0B588}" destId="{EBDECDAD-90AF-4B3B-8847-2C1A9D886F1E}" srcOrd="1" destOrd="0" presId="urn:microsoft.com/office/officeart/2005/8/layout/venn2"/>
    <dgm:cxn modelId="{87037B65-52BE-49F9-AE7E-73240E5CF4F6}" type="presOf" srcId="{657CC20C-2E19-453B-981A-F0D8DAC692FC}" destId="{91E5E3CB-2C31-484A-A5C6-0B70D9C0084C}" srcOrd="0" destOrd="0" presId="urn:microsoft.com/office/officeart/2005/8/layout/venn2"/>
    <dgm:cxn modelId="{C512FD6A-6660-4F5F-9ABF-4C1E90E9AC29}" type="presOf" srcId="{9F028E49-FC80-4637-9930-C0DAAD3F4DC0}" destId="{778D7A6E-D6F6-4EC1-9DFB-F260180EBB77}" srcOrd="0" destOrd="0" presId="urn:microsoft.com/office/officeart/2005/8/layout/venn2"/>
    <dgm:cxn modelId="{FAB6FA71-2E91-B543-AEC3-4C41C7D0795B}" type="presOf" srcId="{3DA32514-B1DF-4C49-B733-0A6D7D1AB670}" destId="{EE533A90-4D96-4A3F-96E3-860D091CB77D}" srcOrd="0" destOrd="0" presId="urn:microsoft.com/office/officeart/2005/8/layout/venn2"/>
    <dgm:cxn modelId="{87576C7A-5D61-4881-A860-CC27510BD9BC}" srcId="{1FC2EB45-BAC6-4DDC-9DD1-DABBA65A7C53}" destId="{657CC20C-2E19-453B-981A-F0D8DAC692FC}" srcOrd="0" destOrd="0" parTransId="{E51D5FE7-12C2-42FB-8215-5056225F7E4C}" sibTransId="{B337B2FC-8F4B-4AF0-84CD-C7612EA540FF}"/>
    <dgm:cxn modelId="{355A478F-064D-4F30-904A-8F41C2EE3F41}" srcId="{1FC2EB45-BAC6-4DDC-9DD1-DABBA65A7C53}" destId="{5A2C5038-09C8-4D44-9211-D7D75505AE30}" srcOrd="6" destOrd="0" parTransId="{0781B54E-18D7-45A1-A186-BD8B49879CFA}" sibTransId="{A21E39BE-4FD0-4166-A10A-3242C5CD7C60}"/>
    <dgm:cxn modelId="{F54B3490-A938-7A46-B97F-DA5448FA4C6A}" type="presOf" srcId="{3DA32514-B1DF-4C49-B733-0A6D7D1AB670}" destId="{8796151E-575B-40A8-A6CD-4A4C9C4A8992}" srcOrd="1" destOrd="0" presId="urn:microsoft.com/office/officeart/2005/8/layout/venn2"/>
    <dgm:cxn modelId="{0C340492-ACC5-8A46-B2AD-FD489E477E96}" type="presOf" srcId="{5A2C5038-09C8-4D44-9211-D7D75505AE30}" destId="{3F6B0260-43AE-E64F-A1E8-BC52830E1467}" srcOrd="0" destOrd="0" presId="urn:microsoft.com/office/officeart/2005/8/layout/venn2"/>
    <dgm:cxn modelId="{2AD31098-6026-44D6-BD46-59EBBF6C5339}" srcId="{1FC2EB45-BAC6-4DDC-9DD1-DABBA65A7C53}" destId="{721D3F52-B701-4DAA-A72F-49C492C0B588}" srcOrd="5" destOrd="0" parTransId="{3CD36A7B-4A4E-4D36-B7DB-25A6FC19BA1A}" sibTransId="{34F15F22-3104-41F2-8159-3E3F334B9195}"/>
    <dgm:cxn modelId="{5E66A59B-9400-4AFF-9AFB-1A24FEED8E7C}" srcId="{1FC2EB45-BAC6-4DDC-9DD1-DABBA65A7C53}" destId="{3DA32514-B1DF-4C49-B733-0A6D7D1AB670}" srcOrd="4" destOrd="0" parTransId="{19614119-10F5-4BF0-8054-57BCD14227BE}" sibTransId="{0DEFB929-A117-4B79-8B7E-2071CB4E5ADD}"/>
    <dgm:cxn modelId="{B1F17FBB-5C49-4177-9493-945700340164}" srcId="{1FC2EB45-BAC6-4DDC-9DD1-DABBA65A7C53}" destId="{D0C7345B-16EC-4A17-8AA9-310B5CE766F0}" srcOrd="2" destOrd="0" parTransId="{4AFBE171-3E14-446E-80BB-A8DD3D48A9A3}" sibTransId="{48B14219-2D47-4E63-9BEF-F976EFC578B2}"/>
    <dgm:cxn modelId="{F53E43E0-CAB8-4EA1-9E55-992DB3640862}" type="presOf" srcId="{D0C7345B-16EC-4A17-8AA9-310B5CE766F0}" destId="{260E0133-F857-46A8-83B2-BAB5B8A1E274}" srcOrd="0" destOrd="0" presId="urn:microsoft.com/office/officeart/2005/8/layout/venn2"/>
    <dgm:cxn modelId="{D38EAAE1-5BB9-0E4F-BF08-01CBF843984C}" type="presOf" srcId="{721D3F52-B701-4DAA-A72F-49C492C0B588}" destId="{1D5CF6C0-FBC1-4380-8D4C-11AB6D7BF122}" srcOrd="0" destOrd="0" presId="urn:microsoft.com/office/officeart/2005/8/layout/venn2"/>
    <dgm:cxn modelId="{742F07A6-3661-4662-BD53-21676595AAB7}" type="presParOf" srcId="{4D743032-B2B1-48CA-B992-A71B6911DD4D}" destId="{4A64105C-8CE8-4436-A007-EDDC53AD8A95}" srcOrd="0" destOrd="0" presId="urn:microsoft.com/office/officeart/2005/8/layout/venn2"/>
    <dgm:cxn modelId="{F98BA4DE-90C1-4FF9-BD77-FAA04A0A3196}" type="presParOf" srcId="{4A64105C-8CE8-4436-A007-EDDC53AD8A95}" destId="{91E5E3CB-2C31-484A-A5C6-0B70D9C0084C}" srcOrd="0" destOrd="0" presId="urn:microsoft.com/office/officeart/2005/8/layout/venn2"/>
    <dgm:cxn modelId="{D081EB10-4B0C-4D92-9A2C-DE60F1C2CEED}" type="presParOf" srcId="{4A64105C-8CE8-4436-A007-EDDC53AD8A95}" destId="{CE301096-E01F-4D45-8588-37C966CDF710}" srcOrd="1" destOrd="0" presId="urn:microsoft.com/office/officeart/2005/8/layout/venn2"/>
    <dgm:cxn modelId="{B6561808-016D-4A36-8A40-3D4347550393}" type="presParOf" srcId="{4D743032-B2B1-48CA-B992-A71B6911DD4D}" destId="{2E7AA6E4-D527-4412-954D-BA439C4F5C9B}" srcOrd="1" destOrd="0" presId="urn:microsoft.com/office/officeart/2005/8/layout/venn2"/>
    <dgm:cxn modelId="{A0CEAA70-701B-4DD5-A978-1EEBD7984657}" type="presParOf" srcId="{2E7AA6E4-D527-4412-954D-BA439C4F5C9B}" destId="{778D7A6E-D6F6-4EC1-9DFB-F260180EBB77}" srcOrd="0" destOrd="0" presId="urn:microsoft.com/office/officeart/2005/8/layout/venn2"/>
    <dgm:cxn modelId="{CDED64EE-CC49-45DE-8E8C-E54D0D10B4EB}" type="presParOf" srcId="{2E7AA6E4-D527-4412-954D-BA439C4F5C9B}" destId="{3321E374-30EE-4BD6-9199-A0FFD2D8EF00}" srcOrd="1" destOrd="0" presId="urn:microsoft.com/office/officeart/2005/8/layout/venn2"/>
    <dgm:cxn modelId="{7F25B39D-0741-421D-8371-72F4EC068860}" type="presParOf" srcId="{4D743032-B2B1-48CA-B992-A71B6911DD4D}" destId="{8D94742D-5E92-42EB-8D7B-0D20526A2DAA}" srcOrd="2" destOrd="0" presId="urn:microsoft.com/office/officeart/2005/8/layout/venn2"/>
    <dgm:cxn modelId="{7625246E-E056-46A5-A9D1-62A6569A1866}" type="presParOf" srcId="{8D94742D-5E92-42EB-8D7B-0D20526A2DAA}" destId="{260E0133-F857-46A8-83B2-BAB5B8A1E274}" srcOrd="0" destOrd="0" presId="urn:microsoft.com/office/officeart/2005/8/layout/venn2"/>
    <dgm:cxn modelId="{199377EE-4F7A-43C2-8F56-2496B9018378}" type="presParOf" srcId="{8D94742D-5E92-42EB-8D7B-0D20526A2DAA}" destId="{652FA217-9EEA-4D41-A1FA-90ED352E58A7}" srcOrd="1" destOrd="0" presId="urn:microsoft.com/office/officeart/2005/8/layout/venn2"/>
    <dgm:cxn modelId="{70F189FC-2CD3-426D-8690-7692A13F5BDD}" type="presParOf" srcId="{4D743032-B2B1-48CA-B992-A71B6911DD4D}" destId="{91D9DB5F-2866-4211-9A41-4CCF164A348C}" srcOrd="3" destOrd="0" presId="urn:microsoft.com/office/officeart/2005/8/layout/venn2"/>
    <dgm:cxn modelId="{4F4842B8-58EB-4228-9972-D62E821A71B5}" type="presParOf" srcId="{91D9DB5F-2866-4211-9A41-4CCF164A348C}" destId="{389F64B9-BC17-4A5C-82AD-36A0B59749CF}" srcOrd="0" destOrd="0" presId="urn:microsoft.com/office/officeart/2005/8/layout/venn2"/>
    <dgm:cxn modelId="{25E18587-8DC9-4E45-B28F-B473B275F8F7}" type="presParOf" srcId="{91D9DB5F-2866-4211-9A41-4CCF164A348C}" destId="{B58D8CCC-E98D-47D8-A5B6-3835EE0E3450}" srcOrd="1" destOrd="0" presId="urn:microsoft.com/office/officeart/2005/8/layout/venn2"/>
    <dgm:cxn modelId="{105875F3-AF3B-4914-855D-97D0D19D5135}" type="presParOf" srcId="{4D743032-B2B1-48CA-B992-A71B6911DD4D}" destId="{984C9B30-245F-43F7-9906-0C0CC502335C}" srcOrd="4" destOrd="0" presId="urn:microsoft.com/office/officeart/2005/8/layout/venn2"/>
    <dgm:cxn modelId="{40840DAD-F230-46DB-819A-B4A11C3C48E8}" type="presParOf" srcId="{984C9B30-245F-43F7-9906-0C0CC502335C}" destId="{EE533A90-4D96-4A3F-96E3-860D091CB77D}" srcOrd="0" destOrd="0" presId="urn:microsoft.com/office/officeart/2005/8/layout/venn2"/>
    <dgm:cxn modelId="{53606BB2-05A4-4656-B972-7A55B00D966A}" type="presParOf" srcId="{984C9B30-245F-43F7-9906-0C0CC502335C}" destId="{8796151E-575B-40A8-A6CD-4A4C9C4A8992}" srcOrd="1" destOrd="0" presId="urn:microsoft.com/office/officeart/2005/8/layout/venn2"/>
    <dgm:cxn modelId="{693DADF4-114C-4B34-8D47-98F3D554C9BB}" type="presParOf" srcId="{4D743032-B2B1-48CA-B992-A71B6911DD4D}" destId="{A1922470-4CA5-4DA1-90A4-AACB6F6084B0}" srcOrd="5" destOrd="0" presId="urn:microsoft.com/office/officeart/2005/8/layout/venn2"/>
    <dgm:cxn modelId="{BF33FDDC-4DD3-471E-B3CC-52A45F7F19AD}" type="presParOf" srcId="{A1922470-4CA5-4DA1-90A4-AACB6F6084B0}" destId="{1D5CF6C0-FBC1-4380-8D4C-11AB6D7BF122}" srcOrd="0" destOrd="0" presId="urn:microsoft.com/office/officeart/2005/8/layout/venn2"/>
    <dgm:cxn modelId="{DED4D11F-DC1B-4333-9282-94ADE694E716}" type="presParOf" srcId="{A1922470-4CA5-4DA1-90A4-AACB6F6084B0}" destId="{EBDECDAD-90AF-4B3B-8847-2C1A9D886F1E}" srcOrd="1" destOrd="0" presId="urn:microsoft.com/office/officeart/2005/8/layout/venn2"/>
    <dgm:cxn modelId="{5152ADAF-257F-DB4B-A48D-A7C587A58E12}" type="presParOf" srcId="{4D743032-B2B1-48CA-B992-A71B6911DD4D}" destId="{A5B2917B-F3D1-D448-91D2-A92753E4980C}" srcOrd="6" destOrd="0" presId="urn:microsoft.com/office/officeart/2005/8/layout/venn2"/>
    <dgm:cxn modelId="{1745B25D-65B9-6640-A35B-39A9209CB5A7}" type="presParOf" srcId="{A5B2917B-F3D1-D448-91D2-A92753E4980C}" destId="{3F6B0260-43AE-E64F-A1E8-BC52830E1467}" srcOrd="0" destOrd="0" presId="urn:microsoft.com/office/officeart/2005/8/layout/venn2"/>
    <dgm:cxn modelId="{9EFD9C94-B2A6-9B4D-8E0E-128FA1FE8B8F}" type="presParOf" srcId="{A5B2917B-F3D1-D448-91D2-A92753E4980C}" destId="{F6F5077C-FA75-774A-B426-2B89EBA807F7}" srcOrd="1" destOrd="0" presId="urn:microsoft.com/office/officeart/2005/8/layout/venn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AD6438-9710-CA45-B826-B0D3640D794D}">
      <dsp:nvSpPr>
        <dsp:cNvPr id="0" name=""/>
        <dsp:cNvSpPr/>
      </dsp:nvSpPr>
      <dsp:spPr>
        <a:xfrm>
          <a:off x="4236622" y="2702857"/>
          <a:ext cx="3024658" cy="1121904"/>
        </a:xfrm>
        <a:prstGeom prst="ellipse">
          <a:avLst/>
        </a:prstGeom>
        <a:solidFill>
          <a:schemeClr val="bg1"/>
        </a:solidFill>
        <a:ln w="28575" cap="flat" cmpd="sng" algn="ctr">
          <a:solidFill>
            <a:srgbClr val="0070C0"/>
          </a:solidFill>
          <a:prstDash val="sysDash"/>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GB" sz="2800" kern="1200" dirty="0">
              <a:solidFill>
                <a:sysClr val="windowText" lastClr="000000"/>
              </a:solidFill>
            </a:rPr>
            <a:t>Safeguarding</a:t>
          </a:r>
        </a:p>
      </dsp:txBody>
      <dsp:txXfrm>
        <a:off x="4679573" y="2867156"/>
        <a:ext cx="2138756" cy="793306"/>
      </dsp:txXfrm>
    </dsp:sp>
    <dsp:sp modelId="{A8FFC76D-DAF8-4247-89BF-3763FF9755A8}">
      <dsp:nvSpPr>
        <dsp:cNvPr id="0" name=""/>
        <dsp:cNvSpPr/>
      </dsp:nvSpPr>
      <dsp:spPr>
        <a:xfrm rot="16590077">
          <a:off x="5538835" y="2391885"/>
          <a:ext cx="617935" cy="8982"/>
        </a:xfrm>
        <a:custGeom>
          <a:avLst/>
          <a:gdLst/>
          <a:ahLst/>
          <a:cxnLst/>
          <a:rect l="0" t="0" r="0" b="0"/>
          <a:pathLst>
            <a:path>
              <a:moveTo>
                <a:pt x="0" y="4491"/>
              </a:moveTo>
              <a:lnTo>
                <a:pt x="617935" y="449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kern="1200">
            <a:solidFill>
              <a:sysClr val="windowText" lastClr="000000"/>
            </a:solidFill>
          </a:endParaRPr>
        </a:p>
      </dsp:txBody>
      <dsp:txXfrm>
        <a:off x="5832355" y="2380928"/>
        <a:ext cx="30896" cy="30896"/>
      </dsp:txXfrm>
    </dsp:sp>
    <dsp:sp modelId="{ADA3016A-1DC8-8040-A1F4-57B909E5C5DB}">
      <dsp:nvSpPr>
        <dsp:cNvPr id="0" name=""/>
        <dsp:cNvSpPr/>
      </dsp:nvSpPr>
      <dsp:spPr>
        <a:xfrm>
          <a:off x="5064918" y="785959"/>
          <a:ext cx="1784017" cy="1305695"/>
        </a:xfrm>
        <a:prstGeom prst="ellipse">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GB" sz="2200" kern="1200" dirty="0">
              <a:solidFill>
                <a:sysClr val="windowText" lastClr="000000"/>
              </a:solidFill>
            </a:rPr>
            <a:t>Child Protection</a:t>
          </a:r>
        </a:p>
      </dsp:txBody>
      <dsp:txXfrm>
        <a:off x="5326181" y="977174"/>
        <a:ext cx="1261491" cy="923265"/>
      </dsp:txXfrm>
    </dsp:sp>
    <dsp:sp modelId="{21F32B1D-8B67-A54F-8534-DE82584DACC8}">
      <dsp:nvSpPr>
        <dsp:cNvPr id="0" name=""/>
        <dsp:cNvSpPr/>
      </dsp:nvSpPr>
      <dsp:spPr>
        <a:xfrm rot="18502410">
          <a:off x="5706633" y="1752533"/>
          <a:ext cx="2470894" cy="8982"/>
        </a:xfrm>
        <a:custGeom>
          <a:avLst/>
          <a:gdLst/>
          <a:ahLst/>
          <a:cxnLst/>
          <a:rect l="0" t="0" r="0" b="0"/>
          <a:pathLst>
            <a:path>
              <a:moveTo>
                <a:pt x="0" y="4491"/>
              </a:moveTo>
              <a:lnTo>
                <a:pt x="2470894" y="449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kern="1200">
            <a:solidFill>
              <a:sysClr val="windowText" lastClr="000000"/>
            </a:solidFill>
          </a:endParaRPr>
        </a:p>
      </dsp:txBody>
      <dsp:txXfrm>
        <a:off x="6880308" y="1695252"/>
        <a:ext cx="123544" cy="123544"/>
      </dsp:txXfrm>
    </dsp:sp>
    <dsp:sp modelId="{488D7D2A-AC12-4E4C-8376-3886831917A0}">
      <dsp:nvSpPr>
        <dsp:cNvPr id="0" name=""/>
        <dsp:cNvSpPr/>
      </dsp:nvSpPr>
      <dsp:spPr>
        <a:xfrm>
          <a:off x="7035889" y="72562"/>
          <a:ext cx="1900555" cy="731801"/>
        </a:xfrm>
        <a:prstGeom prst="ellips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Text" lastClr="000000"/>
              </a:solidFill>
            </a:rPr>
            <a:t>Behaviour Management</a:t>
          </a:r>
        </a:p>
      </dsp:txBody>
      <dsp:txXfrm>
        <a:off x="7314219" y="179732"/>
        <a:ext cx="1343895" cy="517461"/>
      </dsp:txXfrm>
    </dsp:sp>
    <dsp:sp modelId="{084010C0-A599-2240-A85D-D8A5541CF14B}">
      <dsp:nvSpPr>
        <dsp:cNvPr id="0" name=""/>
        <dsp:cNvSpPr/>
      </dsp:nvSpPr>
      <dsp:spPr>
        <a:xfrm rot="19389310">
          <a:off x="6250887" y="2249267"/>
          <a:ext cx="1692056" cy="8982"/>
        </a:xfrm>
        <a:custGeom>
          <a:avLst/>
          <a:gdLst/>
          <a:ahLst/>
          <a:cxnLst/>
          <a:rect l="0" t="0" r="0" b="0"/>
          <a:pathLst>
            <a:path>
              <a:moveTo>
                <a:pt x="0" y="4491"/>
              </a:moveTo>
              <a:lnTo>
                <a:pt x="1692056" y="449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kern="1200">
            <a:solidFill>
              <a:sysClr val="windowText" lastClr="000000"/>
            </a:solidFill>
          </a:endParaRPr>
        </a:p>
      </dsp:txBody>
      <dsp:txXfrm>
        <a:off x="7054614" y="2211457"/>
        <a:ext cx="84602" cy="84602"/>
      </dsp:txXfrm>
    </dsp:sp>
    <dsp:sp modelId="{B17A6235-AB8E-EB45-A59E-A12483B3500C}">
      <dsp:nvSpPr>
        <dsp:cNvPr id="0" name=""/>
        <dsp:cNvSpPr/>
      </dsp:nvSpPr>
      <dsp:spPr>
        <a:xfrm>
          <a:off x="7457305" y="1047443"/>
          <a:ext cx="1474614" cy="767586"/>
        </a:xfrm>
        <a:prstGeom prst="ellips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Text" lastClr="000000"/>
              </a:solidFill>
            </a:rPr>
            <a:t>Anti-bullying</a:t>
          </a:r>
        </a:p>
      </dsp:txBody>
      <dsp:txXfrm>
        <a:off x="7673257" y="1159853"/>
        <a:ext cx="1042710" cy="542766"/>
      </dsp:txXfrm>
    </dsp:sp>
    <dsp:sp modelId="{0BE079AF-F156-A94D-A769-7DD200B0D144}">
      <dsp:nvSpPr>
        <dsp:cNvPr id="0" name=""/>
        <dsp:cNvSpPr/>
      </dsp:nvSpPr>
      <dsp:spPr>
        <a:xfrm rot="20111366">
          <a:off x="6550428" y="2162762"/>
          <a:ext cx="3141077" cy="8982"/>
        </a:xfrm>
        <a:custGeom>
          <a:avLst/>
          <a:gdLst/>
          <a:ahLst/>
          <a:cxnLst/>
          <a:rect l="0" t="0" r="0" b="0"/>
          <a:pathLst>
            <a:path>
              <a:moveTo>
                <a:pt x="0" y="4491"/>
              </a:moveTo>
              <a:lnTo>
                <a:pt x="3141077" y="449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kern="1200">
            <a:solidFill>
              <a:sysClr val="windowText" lastClr="000000"/>
            </a:solidFill>
          </a:endParaRPr>
        </a:p>
      </dsp:txBody>
      <dsp:txXfrm>
        <a:off x="8042440" y="2088726"/>
        <a:ext cx="157053" cy="157053"/>
      </dsp:txXfrm>
    </dsp:sp>
    <dsp:sp modelId="{77265FCF-9235-2F47-AA96-651FA737DF21}">
      <dsp:nvSpPr>
        <dsp:cNvPr id="0" name=""/>
        <dsp:cNvSpPr/>
      </dsp:nvSpPr>
      <dsp:spPr>
        <a:xfrm>
          <a:off x="9296177" y="818475"/>
          <a:ext cx="1732741" cy="809956"/>
        </a:xfrm>
        <a:prstGeom prst="ellips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Text" lastClr="000000"/>
              </a:solidFill>
            </a:rPr>
            <a:t>Attendance</a:t>
          </a:r>
        </a:p>
      </dsp:txBody>
      <dsp:txXfrm>
        <a:off x="9549931" y="937090"/>
        <a:ext cx="1225233" cy="572726"/>
      </dsp:txXfrm>
    </dsp:sp>
    <dsp:sp modelId="{F17AAD30-DFBD-7E42-B2AE-2D0F33824A3F}">
      <dsp:nvSpPr>
        <dsp:cNvPr id="0" name=""/>
        <dsp:cNvSpPr/>
      </dsp:nvSpPr>
      <dsp:spPr>
        <a:xfrm rot="20705225">
          <a:off x="6947259" y="2701692"/>
          <a:ext cx="1791013" cy="8982"/>
        </a:xfrm>
        <a:custGeom>
          <a:avLst/>
          <a:gdLst/>
          <a:ahLst/>
          <a:cxnLst/>
          <a:rect l="0" t="0" r="0" b="0"/>
          <a:pathLst>
            <a:path>
              <a:moveTo>
                <a:pt x="0" y="4491"/>
              </a:moveTo>
              <a:lnTo>
                <a:pt x="1791013" y="449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GB" sz="600" kern="1200"/>
        </a:p>
      </dsp:txBody>
      <dsp:txXfrm>
        <a:off x="7797991" y="2661407"/>
        <a:ext cx="89550" cy="89550"/>
      </dsp:txXfrm>
    </dsp:sp>
    <dsp:sp modelId="{1C4DD5BD-F05F-724F-8447-2F7636E34D8C}">
      <dsp:nvSpPr>
        <dsp:cNvPr id="0" name=""/>
        <dsp:cNvSpPr/>
      </dsp:nvSpPr>
      <dsp:spPr>
        <a:xfrm>
          <a:off x="8372744" y="1833529"/>
          <a:ext cx="2605240" cy="769189"/>
        </a:xfrm>
        <a:prstGeom prst="ellipse">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Text" lastClr="000000"/>
              </a:solidFill>
            </a:rPr>
            <a:t>Children Missing Education</a:t>
          </a:r>
        </a:p>
      </dsp:txBody>
      <dsp:txXfrm>
        <a:off x="8754273" y="1946174"/>
        <a:ext cx="1842182" cy="543899"/>
      </dsp:txXfrm>
    </dsp:sp>
    <dsp:sp modelId="{7FCE7E3C-5349-A14F-89C2-B8AB24FE841D}">
      <dsp:nvSpPr>
        <dsp:cNvPr id="0" name=""/>
        <dsp:cNvSpPr/>
      </dsp:nvSpPr>
      <dsp:spPr>
        <a:xfrm rot="21247131">
          <a:off x="7203305" y="3054130"/>
          <a:ext cx="1075239" cy="8982"/>
        </a:xfrm>
        <a:custGeom>
          <a:avLst/>
          <a:gdLst/>
          <a:ahLst/>
          <a:cxnLst/>
          <a:rect l="0" t="0" r="0" b="0"/>
          <a:pathLst>
            <a:path>
              <a:moveTo>
                <a:pt x="0" y="4491"/>
              </a:moveTo>
              <a:lnTo>
                <a:pt x="1075239" y="449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kern="1200">
            <a:solidFill>
              <a:sysClr val="windowText" lastClr="000000"/>
            </a:solidFill>
          </a:endParaRPr>
        </a:p>
      </dsp:txBody>
      <dsp:txXfrm>
        <a:off x="7714043" y="3031740"/>
        <a:ext cx="53761" cy="53761"/>
      </dsp:txXfrm>
    </dsp:sp>
    <dsp:sp modelId="{B0B1401D-67A5-4D4B-9823-08AB0B2C995B}">
      <dsp:nvSpPr>
        <dsp:cNvPr id="0" name=""/>
        <dsp:cNvSpPr/>
      </dsp:nvSpPr>
      <dsp:spPr>
        <a:xfrm>
          <a:off x="8245315" y="2635111"/>
          <a:ext cx="1596383" cy="578668"/>
        </a:xfrm>
        <a:prstGeom prst="ellips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Text" lastClr="000000"/>
              </a:solidFill>
            </a:rPr>
            <a:t>Curriculum </a:t>
          </a:r>
          <a:r>
            <a:rPr lang="en-GB" sz="1800" kern="1200" dirty="0" err="1">
              <a:solidFill>
                <a:sysClr val="windowText" lastClr="000000"/>
              </a:solidFill>
            </a:rPr>
            <a:t>inc</a:t>
          </a:r>
          <a:r>
            <a:rPr lang="en-GB" sz="1800" kern="1200" dirty="0">
              <a:solidFill>
                <a:sysClr val="windowText" lastClr="000000"/>
              </a:solidFill>
            </a:rPr>
            <a:t> PSHE</a:t>
          </a:r>
        </a:p>
      </dsp:txBody>
      <dsp:txXfrm>
        <a:off x="8479100" y="2719855"/>
        <a:ext cx="1128813" cy="409180"/>
      </dsp:txXfrm>
    </dsp:sp>
    <dsp:sp modelId="{7908A44B-8CB3-B94B-9E3C-3420EB52B370}">
      <dsp:nvSpPr>
        <dsp:cNvPr id="0" name=""/>
        <dsp:cNvSpPr/>
      </dsp:nvSpPr>
      <dsp:spPr>
        <a:xfrm rot="120786">
          <a:off x="7253780" y="3355263"/>
          <a:ext cx="2449522" cy="8982"/>
        </a:xfrm>
        <a:custGeom>
          <a:avLst/>
          <a:gdLst/>
          <a:ahLst/>
          <a:cxnLst/>
          <a:rect l="0" t="0" r="0" b="0"/>
          <a:pathLst>
            <a:path>
              <a:moveTo>
                <a:pt x="0" y="4491"/>
              </a:moveTo>
              <a:lnTo>
                <a:pt x="2449522" y="449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kern="1200">
            <a:solidFill>
              <a:sysClr val="windowText" lastClr="000000"/>
            </a:solidFill>
          </a:endParaRPr>
        </a:p>
      </dsp:txBody>
      <dsp:txXfrm>
        <a:off x="8417303" y="3298515"/>
        <a:ext cx="122476" cy="122476"/>
      </dsp:txXfrm>
    </dsp:sp>
    <dsp:sp modelId="{E9A6321D-FBB4-FD49-BB6D-7FFAB8F76DD2}">
      <dsp:nvSpPr>
        <dsp:cNvPr id="0" name=""/>
        <dsp:cNvSpPr/>
      </dsp:nvSpPr>
      <dsp:spPr>
        <a:xfrm>
          <a:off x="9699527" y="3066329"/>
          <a:ext cx="1742810" cy="733942"/>
        </a:xfrm>
        <a:prstGeom prst="ellips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Text" lastClr="000000"/>
              </a:solidFill>
            </a:rPr>
            <a:t>Educational visits</a:t>
          </a:r>
        </a:p>
      </dsp:txBody>
      <dsp:txXfrm>
        <a:off x="9954756" y="3173812"/>
        <a:ext cx="1232352" cy="518976"/>
      </dsp:txXfrm>
    </dsp:sp>
    <dsp:sp modelId="{1084469B-7C9C-8B48-97C7-22254D82D844}">
      <dsp:nvSpPr>
        <dsp:cNvPr id="0" name=""/>
        <dsp:cNvSpPr/>
      </dsp:nvSpPr>
      <dsp:spPr>
        <a:xfrm rot="536042">
          <a:off x="7134085" y="3571652"/>
          <a:ext cx="1203336" cy="8982"/>
        </a:xfrm>
        <a:custGeom>
          <a:avLst/>
          <a:gdLst/>
          <a:ahLst/>
          <a:cxnLst/>
          <a:rect l="0" t="0" r="0" b="0"/>
          <a:pathLst>
            <a:path>
              <a:moveTo>
                <a:pt x="0" y="4491"/>
              </a:moveTo>
              <a:lnTo>
                <a:pt x="1203336" y="449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kern="1200">
            <a:solidFill>
              <a:sysClr val="windowText" lastClr="000000"/>
            </a:solidFill>
          </a:endParaRPr>
        </a:p>
      </dsp:txBody>
      <dsp:txXfrm>
        <a:off x="7705670" y="3546059"/>
        <a:ext cx="60166" cy="60166"/>
      </dsp:txXfrm>
    </dsp:sp>
    <dsp:sp modelId="{134DEDFE-AFF6-8440-B3AC-A95BA6D884D0}">
      <dsp:nvSpPr>
        <dsp:cNvPr id="0" name=""/>
        <dsp:cNvSpPr/>
      </dsp:nvSpPr>
      <dsp:spPr>
        <a:xfrm>
          <a:off x="8268338" y="3493118"/>
          <a:ext cx="1559563" cy="578668"/>
        </a:xfrm>
        <a:prstGeom prst="ellips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Text" lastClr="000000"/>
              </a:solidFill>
            </a:rPr>
            <a:t>Work experience</a:t>
          </a:r>
        </a:p>
      </dsp:txBody>
      <dsp:txXfrm>
        <a:off x="8496731" y="3577862"/>
        <a:ext cx="1102777" cy="409180"/>
      </dsp:txXfrm>
    </dsp:sp>
    <dsp:sp modelId="{6B9B9DDC-B74F-7E4E-8C17-F2A59EB3C5C3}">
      <dsp:nvSpPr>
        <dsp:cNvPr id="0" name=""/>
        <dsp:cNvSpPr/>
      </dsp:nvSpPr>
      <dsp:spPr>
        <a:xfrm rot="1642760">
          <a:off x="6477022" y="4341515"/>
          <a:ext cx="2723088" cy="8982"/>
        </a:xfrm>
        <a:custGeom>
          <a:avLst/>
          <a:gdLst/>
          <a:ahLst/>
          <a:cxnLst/>
          <a:rect l="0" t="0" r="0" b="0"/>
          <a:pathLst>
            <a:path>
              <a:moveTo>
                <a:pt x="0" y="4491"/>
              </a:moveTo>
              <a:lnTo>
                <a:pt x="2723088" y="449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GB" sz="900" kern="1200"/>
        </a:p>
      </dsp:txBody>
      <dsp:txXfrm>
        <a:off x="7770489" y="4277929"/>
        <a:ext cx="136154" cy="136154"/>
      </dsp:txXfrm>
    </dsp:sp>
    <dsp:sp modelId="{D9204D4D-BE8C-0E44-A250-47680444D5CD}">
      <dsp:nvSpPr>
        <dsp:cNvPr id="0" name=""/>
        <dsp:cNvSpPr/>
      </dsp:nvSpPr>
      <dsp:spPr>
        <a:xfrm>
          <a:off x="8673451" y="4923662"/>
          <a:ext cx="1678375" cy="578668"/>
        </a:xfrm>
        <a:prstGeom prst="ellips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Text" lastClr="000000"/>
              </a:solidFill>
            </a:rPr>
            <a:t>Outcomes</a:t>
          </a:r>
        </a:p>
      </dsp:txBody>
      <dsp:txXfrm>
        <a:off x="8919243" y="5008406"/>
        <a:ext cx="1186791" cy="409180"/>
      </dsp:txXfrm>
    </dsp:sp>
    <dsp:sp modelId="{B4F9EB26-5F4B-3D45-9502-6EC97346AF04}">
      <dsp:nvSpPr>
        <dsp:cNvPr id="0" name=""/>
        <dsp:cNvSpPr/>
      </dsp:nvSpPr>
      <dsp:spPr>
        <a:xfrm rot="960651">
          <a:off x="6896667" y="3947079"/>
          <a:ext cx="2498156" cy="8982"/>
        </a:xfrm>
        <a:custGeom>
          <a:avLst/>
          <a:gdLst/>
          <a:ahLst/>
          <a:cxnLst/>
          <a:rect l="0" t="0" r="0" b="0"/>
          <a:pathLst>
            <a:path>
              <a:moveTo>
                <a:pt x="0" y="4491"/>
              </a:moveTo>
              <a:lnTo>
                <a:pt x="2498156" y="449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a:off x="8083291" y="3889116"/>
        <a:ext cx="124907" cy="124907"/>
      </dsp:txXfrm>
    </dsp:sp>
    <dsp:sp modelId="{F101F570-D1A7-7748-A19A-20C48FD28E07}">
      <dsp:nvSpPr>
        <dsp:cNvPr id="0" name=""/>
        <dsp:cNvSpPr/>
      </dsp:nvSpPr>
      <dsp:spPr>
        <a:xfrm>
          <a:off x="9229731" y="4101716"/>
          <a:ext cx="1654499" cy="796565"/>
        </a:xfrm>
        <a:prstGeom prst="ellips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Text" lastClr="000000"/>
              </a:solidFill>
            </a:rPr>
            <a:t>Alternative Providers</a:t>
          </a:r>
        </a:p>
      </dsp:txBody>
      <dsp:txXfrm>
        <a:off x="9472027" y="4218370"/>
        <a:ext cx="1169907" cy="563257"/>
      </dsp:txXfrm>
    </dsp:sp>
    <dsp:sp modelId="{7E3AB60B-7D0D-3A44-BCA8-73941646FBD0}">
      <dsp:nvSpPr>
        <dsp:cNvPr id="0" name=""/>
        <dsp:cNvSpPr/>
      </dsp:nvSpPr>
      <dsp:spPr>
        <a:xfrm rot="2405874">
          <a:off x="6187514" y="4241535"/>
          <a:ext cx="1455889" cy="8982"/>
        </a:xfrm>
        <a:custGeom>
          <a:avLst/>
          <a:gdLst/>
          <a:ahLst/>
          <a:cxnLst/>
          <a:rect l="0" t="0" r="0" b="0"/>
          <a:pathLst>
            <a:path>
              <a:moveTo>
                <a:pt x="0" y="4491"/>
              </a:moveTo>
              <a:lnTo>
                <a:pt x="1455889" y="449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kern="1200">
            <a:solidFill>
              <a:sysClr val="windowText" lastClr="000000"/>
            </a:solidFill>
          </a:endParaRPr>
        </a:p>
      </dsp:txBody>
      <dsp:txXfrm>
        <a:off x="6879061" y="4209629"/>
        <a:ext cx="72794" cy="72794"/>
      </dsp:txXfrm>
    </dsp:sp>
    <dsp:sp modelId="{D6BE17C2-7849-F448-9BC3-E5E5D8F1C98F}">
      <dsp:nvSpPr>
        <dsp:cNvPr id="0" name=""/>
        <dsp:cNvSpPr/>
      </dsp:nvSpPr>
      <dsp:spPr>
        <a:xfrm>
          <a:off x="6962208" y="4692766"/>
          <a:ext cx="1654864" cy="578668"/>
        </a:xfrm>
        <a:prstGeom prst="ellips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Text" lastClr="000000"/>
              </a:solidFill>
            </a:rPr>
            <a:t>Online safety</a:t>
          </a:r>
        </a:p>
      </dsp:txBody>
      <dsp:txXfrm>
        <a:off x="7204557" y="4777510"/>
        <a:ext cx="1170166" cy="409180"/>
      </dsp:txXfrm>
    </dsp:sp>
    <dsp:sp modelId="{760A4018-BCC8-374F-B1FD-A9FA9370BC8B}">
      <dsp:nvSpPr>
        <dsp:cNvPr id="0" name=""/>
        <dsp:cNvSpPr/>
      </dsp:nvSpPr>
      <dsp:spPr>
        <a:xfrm rot="3510498">
          <a:off x="5642107" y="4595339"/>
          <a:ext cx="1850586" cy="8982"/>
        </a:xfrm>
        <a:custGeom>
          <a:avLst/>
          <a:gdLst/>
          <a:ahLst/>
          <a:cxnLst/>
          <a:rect l="0" t="0" r="0" b="0"/>
          <a:pathLst>
            <a:path>
              <a:moveTo>
                <a:pt x="0" y="4491"/>
              </a:moveTo>
              <a:lnTo>
                <a:pt x="1850586" y="449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kern="1200">
            <a:solidFill>
              <a:sysClr val="windowText" lastClr="000000"/>
            </a:solidFill>
          </a:endParaRPr>
        </a:p>
      </dsp:txBody>
      <dsp:txXfrm>
        <a:off x="6521136" y="4553565"/>
        <a:ext cx="92529" cy="92529"/>
      </dsp:txXfrm>
    </dsp:sp>
    <dsp:sp modelId="{B2345B2D-88FA-0F4F-A1E6-F5899F681D53}">
      <dsp:nvSpPr>
        <dsp:cNvPr id="0" name=""/>
        <dsp:cNvSpPr/>
      </dsp:nvSpPr>
      <dsp:spPr>
        <a:xfrm>
          <a:off x="6311505" y="5383542"/>
          <a:ext cx="1826491" cy="578668"/>
        </a:xfrm>
        <a:prstGeom prst="ellips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Text" lastClr="000000"/>
              </a:solidFill>
            </a:rPr>
            <a:t>Cybersecurity</a:t>
          </a:r>
        </a:p>
      </dsp:txBody>
      <dsp:txXfrm>
        <a:off x="6578988" y="5468286"/>
        <a:ext cx="1291525" cy="409180"/>
      </dsp:txXfrm>
    </dsp:sp>
    <dsp:sp modelId="{4973A3BD-510E-724C-940B-3DD94CDF97CA}">
      <dsp:nvSpPr>
        <dsp:cNvPr id="0" name=""/>
        <dsp:cNvSpPr/>
      </dsp:nvSpPr>
      <dsp:spPr>
        <a:xfrm rot="5509005">
          <a:off x="5174424" y="4359589"/>
          <a:ext cx="1079256" cy="8982"/>
        </a:xfrm>
        <a:custGeom>
          <a:avLst/>
          <a:gdLst/>
          <a:ahLst/>
          <a:cxnLst/>
          <a:rect l="0" t="0" r="0" b="0"/>
          <a:pathLst>
            <a:path>
              <a:moveTo>
                <a:pt x="0" y="4491"/>
              </a:moveTo>
              <a:lnTo>
                <a:pt x="1079256" y="449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kern="1200">
            <a:solidFill>
              <a:sysClr val="windowText" lastClr="000000"/>
            </a:solidFill>
          </a:endParaRPr>
        </a:p>
      </dsp:txBody>
      <dsp:txXfrm rot="10800000">
        <a:off x="5687071" y="4337098"/>
        <a:ext cx="53962" cy="53962"/>
      </dsp:txXfrm>
    </dsp:sp>
    <dsp:sp modelId="{202F5330-1C13-D143-8829-7A84437DB1B1}">
      <dsp:nvSpPr>
        <dsp:cNvPr id="0" name=""/>
        <dsp:cNvSpPr/>
      </dsp:nvSpPr>
      <dsp:spPr>
        <a:xfrm>
          <a:off x="5115092" y="4903400"/>
          <a:ext cx="1145352" cy="578668"/>
        </a:xfrm>
        <a:prstGeom prst="ellipse">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Text" lastClr="000000"/>
              </a:solidFill>
            </a:rPr>
            <a:t>GDPR</a:t>
          </a:r>
        </a:p>
      </dsp:txBody>
      <dsp:txXfrm>
        <a:off x="5282825" y="4988144"/>
        <a:ext cx="809886" cy="409180"/>
      </dsp:txXfrm>
    </dsp:sp>
    <dsp:sp modelId="{044CF47F-DEEC-3141-A2CA-AC3BD51841D6}">
      <dsp:nvSpPr>
        <dsp:cNvPr id="0" name=""/>
        <dsp:cNvSpPr/>
      </dsp:nvSpPr>
      <dsp:spPr>
        <a:xfrm rot="7343347">
          <a:off x="4027684" y="4561378"/>
          <a:ext cx="1790603" cy="8982"/>
        </a:xfrm>
        <a:custGeom>
          <a:avLst/>
          <a:gdLst/>
          <a:ahLst/>
          <a:cxnLst/>
          <a:rect l="0" t="0" r="0" b="0"/>
          <a:pathLst>
            <a:path>
              <a:moveTo>
                <a:pt x="0" y="4491"/>
              </a:moveTo>
              <a:lnTo>
                <a:pt x="1790603" y="449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kern="1200">
            <a:solidFill>
              <a:sysClr val="windowText" lastClr="000000"/>
            </a:solidFill>
          </a:endParaRPr>
        </a:p>
      </dsp:txBody>
      <dsp:txXfrm rot="10800000">
        <a:off x="4878221" y="4521104"/>
        <a:ext cx="89530" cy="89530"/>
      </dsp:txXfrm>
    </dsp:sp>
    <dsp:sp modelId="{5753BF2C-A1C8-1449-BC21-97BF1B6F6235}">
      <dsp:nvSpPr>
        <dsp:cNvPr id="0" name=""/>
        <dsp:cNvSpPr/>
      </dsp:nvSpPr>
      <dsp:spPr>
        <a:xfrm>
          <a:off x="3585663" y="5311907"/>
          <a:ext cx="1361062" cy="578668"/>
        </a:xfrm>
        <a:prstGeom prst="ellipse">
          <a:avLst/>
        </a:prstGeom>
        <a:solidFill>
          <a:schemeClr val="bg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Text" lastClr="000000"/>
              </a:solidFill>
            </a:rPr>
            <a:t>School transport</a:t>
          </a:r>
        </a:p>
      </dsp:txBody>
      <dsp:txXfrm>
        <a:off x="3784986" y="5396651"/>
        <a:ext cx="962416" cy="409180"/>
      </dsp:txXfrm>
    </dsp:sp>
    <dsp:sp modelId="{8966E59E-56FE-1F48-B3D0-580A7060DBF6}">
      <dsp:nvSpPr>
        <dsp:cNvPr id="0" name=""/>
        <dsp:cNvSpPr/>
      </dsp:nvSpPr>
      <dsp:spPr>
        <a:xfrm rot="8607661">
          <a:off x="3838901" y="4168023"/>
          <a:ext cx="1367505" cy="8982"/>
        </a:xfrm>
        <a:custGeom>
          <a:avLst/>
          <a:gdLst/>
          <a:ahLst/>
          <a:cxnLst/>
          <a:rect l="0" t="0" r="0" b="0"/>
          <a:pathLst>
            <a:path>
              <a:moveTo>
                <a:pt x="0" y="4491"/>
              </a:moveTo>
              <a:lnTo>
                <a:pt x="1367505" y="449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kern="1200">
            <a:solidFill>
              <a:sysClr val="windowText" lastClr="000000"/>
            </a:solidFill>
          </a:endParaRPr>
        </a:p>
      </dsp:txBody>
      <dsp:txXfrm rot="10800000">
        <a:off x="4488466" y="4138326"/>
        <a:ext cx="68375" cy="68375"/>
      </dsp:txXfrm>
    </dsp:sp>
    <dsp:sp modelId="{142C6061-943F-714C-A86F-4D8F16BFE243}">
      <dsp:nvSpPr>
        <dsp:cNvPr id="0" name=""/>
        <dsp:cNvSpPr/>
      </dsp:nvSpPr>
      <dsp:spPr>
        <a:xfrm>
          <a:off x="2768094" y="4553206"/>
          <a:ext cx="1700717" cy="578668"/>
        </a:xfrm>
        <a:prstGeom prst="ellipse">
          <a:avLst/>
        </a:prstGeom>
        <a:solidFill>
          <a:schemeClr val="bg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Text" lastClr="000000"/>
              </a:solidFill>
            </a:rPr>
            <a:t>Health &amp; Safety</a:t>
          </a:r>
        </a:p>
      </dsp:txBody>
      <dsp:txXfrm>
        <a:off x="3017158" y="4637950"/>
        <a:ext cx="1202589" cy="409180"/>
      </dsp:txXfrm>
    </dsp:sp>
    <dsp:sp modelId="{7225EAFE-7789-264E-A06D-DD1B25E1A398}">
      <dsp:nvSpPr>
        <dsp:cNvPr id="0" name=""/>
        <dsp:cNvSpPr/>
      </dsp:nvSpPr>
      <dsp:spPr>
        <a:xfrm rot="9377161">
          <a:off x="2008927" y="4268274"/>
          <a:ext cx="2886164" cy="8982"/>
        </a:xfrm>
        <a:custGeom>
          <a:avLst/>
          <a:gdLst/>
          <a:ahLst/>
          <a:cxnLst/>
          <a:rect l="0" t="0" r="0" b="0"/>
          <a:pathLst>
            <a:path>
              <a:moveTo>
                <a:pt x="0" y="4491"/>
              </a:moveTo>
              <a:lnTo>
                <a:pt x="2886164" y="449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kern="1200">
            <a:solidFill>
              <a:sysClr val="windowText" lastClr="000000"/>
            </a:solidFill>
          </a:endParaRPr>
        </a:p>
      </dsp:txBody>
      <dsp:txXfrm rot="10800000">
        <a:off x="3379855" y="4200611"/>
        <a:ext cx="144308" cy="144308"/>
      </dsp:txXfrm>
    </dsp:sp>
    <dsp:sp modelId="{6D7BC953-B027-7B4D-9848-EFE2884161AE}">
      <dsp:nvSpPr>
        <dsp:cNvPr id="0" name=""/>
        <dsp:cNvSpPr/>
      </dsp:nvSpPr>
      <dsp:spPr>
        <a:xfrm>
          <a:off x="700734" y="4797168"/>
          <a:ext cx="1797517" cy="578668"/>
        </a:xfrm>
        <a:prstGeom prst="ellipse">
          <a:avLst/>
        </a:prstGeom>
        <a:solidFill>
          <a:schemeClr val="bg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Text" lastClr="000000"/>
              </a:solidFill>
            </a:rPr>
            <a:t>Building design</a:t>
          </a:r>
        </a:p>
      </dsp:txBody>
      <dsp:txXfrm>
        <a:off x="963974" y="4881912"/>
        <a:ext cx="1271037" cy="409180"/>
      </dsp:txXfrm>
    </dsp:sp>
    <dsp:sp modelId="{21A3A355-F973-914D-97C6-64FD20B0CEF2}">
      <dsp:nvSpPr>
        <dsp:cNvPr id="0" name=""/>
        <dsp:cNvSpPr/>
      </dsp:nvSpPr>
      <dsp:spPr>
        <a:xfrm rot="10040732">
          <a:off x="2118115" y="3808940"/>
          <a:ext cx="2365805" cy="8982"/>
        </a:xfrm>
        <a:custGeom>
          <a:avLst/>
          <a:gdLst/>
          <a:ahLst/>
          <a:cxnLst/>
          <a:rect l="0" t="0" r="0" b="0"/>
          <a:pathLst>
            <a:path>
              <a:moveTo>
                <a:pt x="0" y="4491"/>
              </a:moveTo>
              <a:lnTo>
                <a:pt x="2365805" y="449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kern="1200">
            <a:solidFill>
              <a:sysClr val="windowText" lastClr="000000"/>
            </a:solidFill>
          </a:endParaRPr>
        </a:p>
      </dsp:txBody>
      <dsp:txXfrm rot="10800000">
        <a:off x="3241873" y="3754286"/>
        <a:ext cx="118290" cy="118290"/>
      </dsp:txXfrm>
    </dsp:sp>
    <dsp:sp modelId="{A8015574-AA4B-1647-8C4F-DE550B70F168}">
      <dsp:nvSpPr>
        <dsp:cNvPr id="0" name=""/>
        <dsp:cNvSpPr/>
      </dsp:nvSpPr>
      <dsp:spPr>
        <a:xfrm>
          <a:off x="763602" y="3927454"/>
          <a:ext cx="1481848" cy="578668"/>
        </a:xfrm>
        <a:prstGeom prst="ellipse">
          <a:avLst/>
        </a:prstGeom>
        <a:solidFill>
          <a:schemeClr val="bg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Text" lastClr="000000"/>
              </a:solidFill>
            </a:rPr>
            <a:t>Lettings</a:t>
          </a:r>
        </a:p>
      </dsp:txBody>
      <dsp:txXfrm>
        <a:off x="980614" y="4012198"/>
        <a:ext cx="1047824" cy="409180"/>
      </dsp:txXfrm>
    </dsp:sp>
    <dsp:sp modelId="{91EE1EFC-330B-B845-BC85-6084C4E95D4D}">
      <dsp:nvSpPr>
        <dsp:cNvPr id="0" name=""/>
        <dsp:cNvSpPr/>
      </dsp:nvSpPr>
      <dsp:spPr>
        <a:xfrm rot="10632793">
          <a:off x="3518298" y="3350093"/>
          <a:ext cx="731613" cy="8982"/>
        </a:xfrm>
        <a:custGeom>
          <a:avLst/>
          <a:gdLst/>
          <a:ahLst/>
          <a:cxnLst/>
          <a:rect l="0" t="0" r="0" b="0"/>
          <a:pathLst>
            <a:path>
              <a:moveTo>
                <a:pt x="0" y="4491"/>
              </a:moveTo>
              <a:lnTo>
                <a:pt x="731613" y="449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kern="1200">
            <a:solidFill>
              <a:sysClr val="windowText" lastClr="000000"/>
            </a:solidFill>
          </a:endParaRPr>
        </a:p>
      </dsp:txBody>
      <dsp:txXfrm rot="10800000">
        <a:off x="3865815" y="3336294"/>
        <a:ext cx="36580" cy="36580"/>
      </dsp:txXfrm>
    </dsp:sp>
    <dsp:sp modelId="{EDFC1509-155F-3B4C-9CE7-D4338673813D}">
      <dsp:nvSpPr>
        <dsp:cNvPr id="0" name=""/>
        <dsp:cNvSpPr/>
      </dsp:nvSpPr>
      <dsp:spPr>
        <a:xfrm>
          <a:off x="1770206" y="3037181"/>
          <a:ext cx="1754076" cy="75522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Text" lastClr="000000"/>
              </a:solidFill>
            </a:rPr>
            <a:t>Recruitment &amp; selection</a:t>
          </a:r>
        </a:p>
      </dsp:txBody>
      <dsp:txXfrm>
        <a:off x="2027084" y="3147780"/>
        <a:ext cx="1240320" cy="534022"/>
      </dsp:txXfrm>
    </dsp:sp>
    <dsp:sp modelId="{D81ED9F6-C135-5448-A272-0FFEBB31FC34}">
      <dsp:nvSpPr>
        <dsp:cNvPr id="0" name=""/>
        <dsp:cNvSpPr/>
      </dsp:nvSpPr>
      <dsp:spPr>
        <a:xfrm rot="11318071">
          <a:off x="2329146" y="2894275"/>
          <a:ext cx="2031736" cy="8982"/>
        </a:xfrm>
        <a:custGeom>
          <a:avLst/>
          <a:gdLst/>
          <a:ahLst/>
          <a:cxnLst/>
          <a:rect l="0" t="0" r="0" b="0"/>
          <a:pathLst>
            <a:path>
              <a:moveTo>
                <a:pt x="0" y="4491"/>
              </a:moveTo>
              <a:lnTo>
                <a:pt x="2031736" y="449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kern="1200">
            <a:solidFill>
              <a:sysClr val="windowText" lastClr="000000"/>
            </a:solidFill>
          </a:endParaRPr>
        </a:p>
      </dsp:txBody>
      <dsp:txXfrm rot="10800000">
        <a:off x="3294221" y="2847973"/>
        <a:ext cx="101586" cy="101586"/>
      </dsp:txXfrm>
    </dsp:sp>
    <dsp:sp modelId="{7EF90277-6799-3649-938B-A72CEC610734}">
      <dsp:nvSpPr>
        <dsp:cNvPr id="0" name=""/>
        <dsp:cNvSpPr/>
      </dsp:nvSpPr>
      <dsp:spPr>
        <a:xfrm>
          <a:off x="496828" y="2221312"/>
          <a:ext cx="1903269" cy="7789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Text" lastClr="000000"/>
              </a:solidFill>
            </a:rPr>
            <a:t>Staff code of conduct</a:t>
          </a:r>
        </a:p>
      </dsp:txBody>
      <dsp:txXfrm>
        <a:off x="775555" y="2335382"/>
        <a:ext cx="1345815" cy="550776"/>
      </dsp:txXfrm>
    </dsp:sp>
    <dsp:sp modelId="{2BF94F1D-F686-0948-AC49-8BB6C7052DC8}">
      <dsp:nvSpPr>
        <dsp:cNvPr id="0" name=""/>
        <dsp:cNvSpPr/>
      </dsp:nvSpPr>
      <dsp:spPr>
        <a:xfrm rot="12145788">
          <a:off x="2883057" y="2474257"/>
          <a:ext cx="1928004" cy="8982"/>
        </a:xfrm>
        <a:custGeom>
          <a:avLst/>
          <a:gdLst/>
          <a:ahLst/>
          <a:cxnLst/>
          <a:rect l="0" t="0" r="0" b="0"/>
          <a:pathLst>
            <a:path>
              <a:moveTo>
                <a:pt x="0" y="4491"/>
              </a:moveTo>
              <a:lnTo>
                <a:pt x="1928004" y="449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GB" sz="600" kern="1200"/>
        </a:p>
      </dsp:txBody>
      <dsp:txXfrm rot="10800000">
        <a:off x="3798859" y="2430548"/>
        <a:ext cx="96400" cy="96400"/>
      </dsp:txXfrm>
    </dsp:sp>
    <dsp:sp modelId="{1077C7B1-866C-0348-8E07-8F8D18AC3FBB}">
      <dsp:nvSpPr>
        <dsp:cNvPr id="0" name=""/>
        <dsp:cNvSpPr/>
      </dsp:nvSpPr>
      <dsp:spPr>
        <a:xfrm>
          <a:off x="1550895" y="1496207"/>
          <a:ext cx="1613900" cy="73564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Text" lastClr="000000"/>
              </a:solidFill>
            </a:rPr>
            <a:t>Training</a:t>
          </a:r>
        </a:p>
      </dsp:txBody>
      <dsp:txXfrm>
        <a:off x="1787245" y="1603940"/>
        <a:ext cx="1141200" cy="520183"/>
      </dsp:txXfrm>
    </dsp:sp>
    <dsp:sp modelId="{8C06421D-74F5-8046-9A7F-7AD7DFAEAE9F}">
      <dsp:nvSpPr>
        <dsp:cNvPr id="0" name=""/>
        <dsp:cNvSpPr/>
      </dsp:nvSpPr>
      <dsp:spPr>
        <a:xfrm rot="12805673">
          <a:off x="2230580" y="1936260"/>
          <a:ext cx="3027943" cy="8982"/>
        </a:xfrm>
        <a:custGeom>
          <a:avLst/>
          <a:gdLst/>
          <a:ahLst/>
          <a:cxnLst/>
          <a:rect l="0" t="0" r="0" b="0"/>
          <a:pathLst>
            <a:path>
              <a:moveTo>
                <a:pt x="0" y="4491"/>
              </a:moveTo>
              <a:lnTo>
                <a:pt x="3027943" y="449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kern="1200">
            <a:solidFill>
              <a:sysClr val="windowText" lastClr="000000"/>
            </a:solidFill>
          </a:endParaRPr>
        </a:p>
      </dsp:txBody>
      <dsp:txXfrm rot="10800000">
        <a:off x="3668853" y="1865053"/>
        <a:ext cx="151397" cy="151397"/>
      </dsp:txXfrm>
    </dsp:sp>
    <dsp:sp modelId="{8DF9B3AD-C221-F84A-A8D5-4A952DA0F4A1}">
      <dsp:nvSpPr>
        <dsp:cNvPr id="0" name=""/>
        <dsp:cNvSpPr/>
      </dsp:nvSpPr>
      <dsp:spPr>
        <a:xfrm>
          <a:off x="1108877" y="424285"/>
          <a:ext cx="1795011" cy="73828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Text" lastClr="000000"/>
              </a:solidFill>
            </a:rPr>
            <a:t>Managing allegations</a:t>
          </a:r>
        </a:p>
      </dsp:txBody>
      <dsp:txXfrm>
        <a:off x="1371750" y="532404"/>
        <a:ext cx="1269265" cy="522044"/>
      </dsp:txXfrm>
    </dsp:sp>
    <dsp:sp modelId="{0BE1218E-31F5-6445-9AB0-D052E62B6CEB}">
      <dsp:nvSpPr>
        <dsp:cNvPr id="0" name=""/>
        <dsp:cNvSpPr/>
      </dsp:nvSpPr>
      <dsp:spPr>
        <a:xfrm rot="13549943">
          <a:off x="4082819" y="2243931"/>
          <a:ext cx="1359655" cy="8982"/>
        </a:xfrm>
        <a:custGeom>
          <a:avLst/>
          <a:gdLst/>
          <a:ahLst/>
          <a:cxnLst/>
          <a:rect l="0" t="0" r="0" b="0"/>
          <a:pathLst>
            <a:path>
              <a:moveTo>
                <a:pt x="0" y="4491"/>
              </a:moveTo>
              <a:lnTo>
                <a:pt x="1359655" y="449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kern="1200">
            <a:solidFill>
              <a:sysClr val="windowText" lastClr="000000"/>
            </a:solidFill>
          </a:endParaRPr>
        </a:p>
      </dsp:txBody>
      <dsp:txXfrm rot="10800000">
        <a:off x="4728656" y="2214431"/>
        <a:ext cx="67982" cy="67982"/>
      </dsp:txXfrm>
    </dsp:sp>
    <dsp:sp modelId="{EB5B41D8-B6E3-C84F-B447-E4FEFCBE6C76}">
      <dsp:nvSpPr>
        <dsp:cNvPr id="0" name=""/>
        <dsp:cNvSpPr/>
      </dsp:nvSpPr>
      <dsp:spPr>
        <a:xfrm>
          <a:off x="3332153" y="1203147"/>
          <a:ext cx="1392409" cy="57866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Text" lastClr="000000"/>
              </a:solidFill>
            </a:rPr>
            <a:t>Low level concerns</a:t>
          </a:r>
        </a:p>
      </dsp:txBody>
      <dsp:txXfrm>
        <a:off x="3536067" y="1287891"/>
        <a:ext cx="984581" cy="409180"/>
      </dsp:txXfrm>
    </dsp:sp>
    <dsp:sp modelId="{5FEEEEBE-CC2E-BC43-A7D3-C80BCCF97BBC}">
      <dsp:nvSpPr>
        <dsp:cNvPr id="0" name=""/>
        <dsp:cNvSpPr/>
      </dsp:nvSpPr>
      <dsp:spPr>
        <a:xfrm rot="14482795">
          <a:off x="4040072" y="1873324"/>
          <a:ext cx="1905162" cy="8982"/>
        </a:xfrm>
        <a:custGeom>
          <a:avLst/>
          <a:gdLst/>
          <a:ahLst/>
          <a:cxnLst/>
          <a:rect l="0" t="0" r="0" b="0"/>
          <a:pathLst>
            <a:path>
              <a:moveTo>
                <a:pt x="0" y="4491"/>
              </a:moveTo>
              <a:lnTo>
                <a:pt x="1905162" y="449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800100">
            <a:lnSpc>
              <a:spcPct val="90000"/>
            </a:lnSpc>
            <a:spcBef>
              <a:spcPct val="0"/>
            </a:spcBef>
            <a:spcAft>
              <a:spcPct val="35000"/>
            </a:spcAft>
            <a:buNone/>
          </a:pPr>
          <a:endParaRPr lang="en-GB" sz="1800" kern="1200">
            <a:solidFill>
              <a:sysClr val="windowText" lastClr="000000"/>
            </a:solidFill>
          </a:endParaRPr>
        </a:p>
      </dsp:txBody>
      <dsp:txXfrm rot="10800000">
        <a:off x="4945024" y="1830186"/>
        <a:ext cx="95258" cy="95258"/>
      </dsp:txXfrm>
    </dsp:sp>
    <dsp:sp modelId="{B5518089-52A4-E54C-BD4E-88DE1B0CDB12}">
      <dsp:nvSpPr>
        <dsp:cNvPr id="0" name=""/>
        <dsp:cNvSpPr/>
      </dsp:nvSpPr>
      <dsp:spPr>
        <a:xfrm>
          <a:off x="3310346" y="384635"/>
          <a:ext cx="2096162" cy="66179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ysClr val="windowText" lastClr="000000"/>
              </a:solidFill>
            </a:rPr>
            <a:t>Whistleblowing</a:t>
          </a:r>
        </a:p>
      </dsp:txBody>
      <dsp:txXfrm>
        <a:off x="3617322" y="481552"/>
        <a:ext cx="1482210" cy="4679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5E3CB-2C31-484A-A5C6-0B70D9C0084C}">
      <dsp:nvSpPr>
        <dsp:cNvPr id="0" name=""/>
        <dsp:cNvSpPr/>
      </dsp:nvSpPr>
      <dsp:spPr>
        <a:xfrm>
          <a:off x="87080" y="-100126"/>
          <a:ext cx="6482896" cy="6635308"/>
        </a:xfrm>
        <a:prstGeom prst="ellipse">
          <a:avLst/>
        </a:prstGeom>
        <a:solidFill>
          <a:srgbClr val="FFC000"/>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ysClr val="windowText" lastClr="000000"/>
              </a:solidFill>
            </a:rPr>
            <a:t>Trust Board</a:t>
          </a:r>
          <a:r>
            <a:rPr lang="en-US" sz="1100" kern="1200" dirty="0">
              <a:solidFill>
                <a:sysClr val="windowText" lastClr="000000"/>
              </a:solidFill>
            </a:rPr>
            <a:t>: </a:t>
          </a:r>
          <a:r>
            <a:rPr lang="en-GB" sz="1100" kern="1200" dirty="0">
              <a:solidFill>
                <a:sysClr val="windowText" lastClr="000000"/>
              </a:solidFill>
            </a:rPr>
            <a:t>approve</a:t>
          </a:r>
          <a:r>
            <a:rPr lang="en-US" sz="1100" kern="1200" dirty="0">
              <a:solidFill>
                <a:sysClr val="windowText" lastClr="000000"/>
              </a:solidFill>
            </a:rPr>
            <a:t> trust-wide Safeguarding and Child Protection policy; delegations</a:t>
          </a:r>
        </a:p>
      </dsp:txBody>
      <dsp:txXfrm>
        <a:off x="2112985" y="231638"/>
        <a:ext cx="2431086" cy="663530"/>
      </dsp:txXfrm>
    </dsp:sp>
    <dsp:sp modelId="{778D7A6E-D6F6-4EC1-9DFB-F260180EBB77}">
      <dsp:nvSpPr>
        <dsp:cNvPr id="0" name=""/>
        <dsp:cNvSpPr/>
      </dsp:nvSpPr>
      <dsp:spPr>
        <a:xfrm>
          <a:off x="544500" y="893877"/>
          <a:ext cx="5714569" cy="5619734"/>
        </a:xfrm>
        <a:prstGeom prst="ellipse">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36000" rIns="78232" bIns="36000" numCol="1" spcCol="1270" anchor="ctr" anchorCtr="0">
          <a:noAutofit/>
        </a:bodyPr>
        <a:lstStyle/>
        <a:p>
          <a:pPr marL="0" lvl="0" indent="0" algn="ctr" defTabSz="488950">
            <a:lnSpc>
              <a:spcPct val="90000"/>
            </a:lnSpc>
            <a:spcBef>
              <a:spcPct val="0"/>
            </a:spcBef>
            <a:spcAft>
              <a:spcPct val="35000"/>
            </a:spcAft>
            <a:buNone/>
          </a:pPr>
          <a:r>
            <a:rPr lang="en-US" sz="1100" kern="1200" dirty="0"/>
            <a:t> Trust </a:t>
          </a:r>
          <a:r>
            <a:rPr lang="en-GB" sz="1100" b="1" kern="1200" dirty="0"/>
            <a:t>Educational Standards Committee</a:t>
          </a:r>
          <a:r>
            <a:rPr lang="en-US" sz="1100" kern="1200" dirty="0"/>
            <a:t>: oversight</a:t>
          </a:r>
        </a:p>
      </dsp:txBody>
      <dsp:txXfrm>
        <a:off x="2169581" y="1217012"/>
        <a:ext cx="2464407" cy="646269"/>
      </dsp:txXfrm>
    </dsp:sp>
    <dsp:sp modelId="{260E0133-F857-46A8-83B2-BAB5B8A1E274}">
      <dsp:nvSpPr>
        <dsp:cNvPr id="0" name=""/>
        <dsp:cNvSpPr/>
      </dsp:nvSpPr>
      <dsp:spPr>
        <a:xfrm>
          <a:off x="1132771" y="1796901"/>
          <a:ext cx="4538027" cy="4786121"/>
        </a:xfrm>
        <a:prstGeom prst="ellipse">
          <a:avLst/>
        </a:prstGeom>
        <a:solidFill>
          <a:schemeClr val="accent2">
            <a:lumMod val="75000"/>
          </a:schemeClr>
        </a:solidFill>
        <a:ln w="12700" cap="flat" cmpd="sng" algn="ctr">
          <a:solidFill>
            <a:schemeClr val="bg1"/>
          </a:solidFill>
          <a:prstDash val="solid"/>
          <a:miter lim="800000"/>
        </a:ln>
        <a:effectLst/>
      </dsp:spPr>
      <dsp:style>
        <a:lnRef idx="2">
          <a:schemeClr val="accent3"/>
        </a:lnRef>
        <a:fillRef idx="1">
          <a:schemeClr val="lt1"/>
        </a:fillRef>
        <a:effectRef idx="0">
          <a:schemeClr val="accent3"/>
        </a:effectRef>
        <a:fontRef idx="minor">
          <a:schemeClr val="dk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bg1"/>
              </a:solidFill>
            </a:rPr>
            <a:t>Trust-wide </a:t>
          </a:r>
          <a:r>
            <a:rPr lang="en-US" sz="1100" b="1" kern="1200" dirty="0">
              <a:solidFill>
                <a:schemeClr val="bg1"/>
              </a:solidFill>
            </a:rPr>
            <a:t>Safeguarding Group</a:t>
          </a:r>
          <a:r>
            <a:rPr lang="en-GB" sz="1100" b="1" kern="1200" dirty="0">
              <a:solidFill>
                <a:schemeClr val="bg1"/>
              </a:solidFill>
            </a:rPr>
            <a:t> (</a:t>
          </a:r>
          <a:r>
            <a:rPr lang="en-GB" sz="1100" b="0" kern="1200" dirty="0">
              <a:solidFill>
                <a:schemeClr val="bg1"/>
              </a:solidFill>
            </a:rPr>
            <a:t>operational</a:t>
          </a:r>
          <a:r>
            <a:rPr lang="en-GB" sz="1100" b="1" kern="1200" dirty="0">
              <a:solidFill>
                <a:schemeClr val="bg1"/>
              </a:solidFill>
            </a:rPr>
            <a:t>) and Network (governance) </a:t>
          </a:r>
          <a:r>
            <a:rPr lang="en-GB" sz="1100" b="0" kern="1200" dirty="0">
              <a:solidFill>
                <a:schemeClr val="bg1"/>
              </a:solidFill>
            </a:rPr>
            <a:t>peer</a:t>
          </a:r>
          <a:r>
            <a:rPr lang="en-GB" sz="1100" b="1" kern="1200" dirty="0">
              <a:solidFill>
                <a:schemeClr val="bg1"/>
              </a:solidFill>
            </a:rPr>
            <a:t> </a:t>
          </a:r>
          <a:r>
            <a:rPr lang="en-GB" sz="1100" b="0" kern="1200" dirty="0">
              <a:solidFill>
                <a:schemeClr val="bg1"/>
              </a:solidFill>
            </a:rPr>
            <a:t>reviews</a:t>
          </a:r>
          <a:r>
            <a:rPr lang="en-US" sz="1100" kern="1200" dirty="0">
              <a:solidFill>
                <a:schemeClr val="bg1"/>
              </a:solidFill>
            </a:rPr>
            <a:t>, joint work and reflection</a:t>
          </a:r>
        </a:p>
      </dsp:txBody>
      <dsp:txXfrm>
        <a:off x="2227570" y="2127143"/>
        <a:ext cx="2348429" cy="660484"/>
      </dsp:txXfrm>
    </dsp:sp>
    <dsp:sp modelId="{389F64B9-BC17-4A5C-82AD-36A0B59749CF}">
      <dsp:nvSpPr>
        <dsp:cNvPr id="0" name=""/>
        <dsp:cNvSpPr/>
      </dsp:nvSpPr>
      <dsp:spPr>
        <a:xfrm>
          <a:off x="1563365" y="2869457"/>
          <a:ext cx="3565592" cy="3613443"/>
        </a:xfrm>
        <a:prstGeom prst="ellipse">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GB" sz="1100" b="1" kern="1200" dirty="0"/>
            <a:t>CEO</a:t>
          </a:r>
          <a:r>
            <a:rPr lang="en-GB" sz="1100" kern="1200" dirty="0"/>
            <a:t> :Challenges &amp; Supports; Quality Assures implementation</a:t>
          </a:r>
        </a:p>
      </dsp:txBody>
      <dsp:txXfrm>
        <a:off x="2383452" y="3194667"/>
        <a:ext cx="1925420" cy="650419"/>
      </dsp:txXfrm>
    </dsp:sp>
    <dsp:sp modelId="{EE533A90-4D96-4A3F-96E3-860D091CB77D}">
      <dsp:nvSpPr>
        <dsp:cNvPr id="0" name=""/>
        <dsp:cNvSpPr/>
      </dsp:nvSpPr>
      <dsp:spPr>
        <a:xfrm>
          <a:off x="1950952" y="3950235"/>
          <a:ext cx="2900525" cy="2532660"/>
        </a:xfrm>
        <a:prstGeom prst="ellipse">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b="1" kern="1200" dirty="0"/>
            <a:t>Local Academy </a:t>
          </a:r>
          <a:r>
            <a:rPr lang="en-GB" sz="1100" b="1" kern="1200" dirty="0"/>
            <a:t>Committee</a:t>
          </a:r>
          <a:r>
            <a:rPr lang="en-US" sz="1100" kern="1200" dirty="0"/>
            <a:t>: </a:t>
          </a:r>
          <a:r>
            <a:rPr lang="en-GB" sz="1100" kern="1200" dirty="0"/>
            <a:t>adopt</a:t>
          </a:r>
          <a:r>
            <a:rPr lang="en-US" sz="1100" kern="1200" dirty="0"/>
            <a:t> and monitor school policy and plans</a:t>
          </a:r>
        </a:p>
      </dsp:txBody>
      <dsp:txXfrm>
        <a:off x="2458544" y="4266818"/>
        <a:ext cx="1885341" cy="633165"/>
      </dsp:txXfrm>
    </dsp:sp>
    <dsp:sp modelId="{1D5CF6C0-FBC1-4380-8D4C-11AB6D7BF122}">
      <dsp:nvSpPr>
        <dsp:cNvPr id="0" name=""/>
        <dsp:cNvSpPr/>
      </dsp:nvSpPr>
      <dsp:spPr>
        <a:xfrm>
          <a:off x="2544228" y="5000111"/>
          <a:ext cx="1758258" cy="1482784"/>
        </a:xfrm>
        <a:prstGeom prst="ellipse">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b="1" kern="1200" dirty="0"/>
            <a:t>Headteacher</a:t>
          </a:r>
          <a:r>
            <a:rPr lang="en-US" sz="1100" kern="1200" dirty="0"/>
            <a:t>: Implement policy; Appoint &amp; performance manage DSL</a:t>
          </a:r>
        </a:p>
      </dsp:txBody>
      <dsp:txXfrm>
        <a:off x="2825549" y="5221788"/>
        <a:ext cx="1195615" cy="357350"/>
      </dsp:txXfrm>
    </dsp:sp>
    <dsp:sp modelId="{3F6B0260-43AE-E64F-A1E8-BC52830E1467}">
      <dsp:nvSpPr>
        <dsp:cNvPr id="0" name=""/>
        <dsp:cNvSpPr/>
      </dsp:nvSpPr>
      <dsp:spPr>
        <a:xfrm>
          <a:off x="2703285" y="5845821"/>
          <a:ext cx="1396999" cy="637070"/>
        </a:xfrm>
        <a:prstGeom prst="ellipse">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ctr" anchorCtr="0">
          <a:noAutofit/>
        </a:bodyPr>
        <a:lstStyle/>
        <a:p>
          <a:pPr marL="0" lvl="0" indent="0" algn="ctr" defTabSz="488950">
            <a:lnSpc>
              <a:spcPct val="90000"/>
            </a:lnSpc>
            <a:spcBef>
              <a:spcPct val="0"/>
            </a:spcBef>
            <a:spcAft>
              <a:spcPct val="35000"/>
            </a:spcAft>
            <a:buNone/>
          </a:pPr>
          <a:r>
            <a:rPr lang="en-US" sz="1100" b="1" kern="1200" dirty="0">
              <a:solidFill>
                <a:sysClr val="windowText" lastClr="000000"/>
              </a:solidFill>
            </a:rPr>
            <a:t>DSL</a:t>
          </a:r>
        </a:p>
        <a:p>
          <a:pPr marL="0" lvl="0" indent="0" algn="ctr" defTabSz="488950">
            <a:lnSpc>
              <a:spcPct val="90000"/>
            </a:lnSpc>
            <a:spcBef>
              <a:spcPct val="0"/>
            </a:spcBef>
            <a:spcAft>
              <a:spcPct val="35000"/>
            </a:spcAft>
            <a:buNone/>
          </a:pPr>
          <a:r>
            <a:rPr lang="en-US" sz="1100" kern="1200" dirty="0">
              <a:solidFill>
                <a:sysClr val="windowText" lastClr="000000"/>
              </a:solidFill>
            </a:rPr>
            <a:t>Implement KCSIE</a:t>
          </a:r>
        </a:p>
      </dsp:txBody>
      <dsp:txXfrm>
        <a:off x="2907871" y="6005089"/>
        <a:ext cx="987827" cy="318535"/>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216DF4-E9CC-9F4B-AA6E-132526F42FBE}" type="datetimeFigureOut">
              <a:rPr lang="en-US" smtClean="0"/>
              <a:t>8/11/26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5A4F04-D611-2145-844F-FD10C2E15486}" type="slidenum">
              <a:rPr lang="en-US" smtClean="0"/>
              <a:t>‹#›</a:t>
            </a:fld>
            <a:endParaRPr lang="en-US"/>
          </a:p>
        </p:txBody>
      </p:sp>
    </p:spTree>
    <p:extLst>
      <p:ext uri="{BB962C8B-B14F-4D97-AF65-F5344CB8AC3E}">
        <p14:creationId xmlns:p14="http://schemas.microsoft.com/office/powerpoint/2010/main" val="4538770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8B5A4F04-D611-2145-844F-FD10C2E15486}" type="slidenum">
              <a:rPr lang="en-US" smtClean="0"/>
              <a:t>1</a:t>
            </a:fld>
            <a:endParaRPr lang="en-US"/>
          </a:p>
        </p:txBody>
      </p:sp>
    </p:spTree>
    <p:extLst>
      <p:ext uri="{BB962C8B-B14F-4D97-AF65-F5344CB8AC3E}">
        <p14:creationId xmlns:p14="http://schemas.microsoft.com/office/powerpoint/2010/main" val="3860838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8B5A4F04-D611-2145-844F-FD10C2E15486}" type="slidenum">
              <a:rPr lang="en-US" smtClean="0"/>
              <a:t>10</a:t>
            </a:fld>
            <a:endParaRPr lang="en-US"/>
          </a:p>
        </p:txBody>
      </p:sp>
    </p:spTree>
    <p:extLst>
      <p:ext uri="{BB962C8B-B14F-4D97-AF65-F5344CB8AC3E}">
        <p14:creationId xmlns:p14="http://schemas.microsoft.com/office/powerpoint/2010/main" val="3860838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Policy will be updated (using the OCC model) centrally for all schools to adopt</a:t>
            </a:r>
          </a:p>
          <a:p>
            <a:endParaRPr lang="en-GB" dirty="0"/>
          </a:p>
          <a:p>
            <a:pPr marL="0" indent="0">
              <a:buNone/>
            </a:pPr>
            <a:r>
              <a:rPr lang="en-GB" sz="1200" b="1" dirty="0">
                <a:solidFill>
                  <a:srgbClr val="002060"/>
                </a:solidFill>
              </a:rPr>
              <a:t>Complete required annual training</a:t>
            </a:r>
          </a:p>
          <a:p>
            <a:pPr>
              <a:buFontTx/>
              <a:buChar char="-"/>
            </a:pPr>
            <a:r>
              <a:rPr lang="en-GB" sz="1200" dirty="0">
                <a:solidFill>
                  <a:srgbClr val="002060"/>
                </a:solidFill>
              </a:rPr>
              <a:t>Read KCSIE (minimum part 2 noting changes in Annex D)</a:t>
            </a:r>
          </a:p>
          <a:p>
            <a:pPr>
              <a:buFontTx/>
              <a:buChar char="-"/>
            </a:pPr>
            <a:r>
              <a:rPr lang="en-GB" sz="1200" dirty="0">
                <a:solidFill>
                  <a:srgbClr val="002060"/>
                </a:solidFill>
              </a:rPr>
              <a:t>Read school policy and Trust guidance</a:t>
            </a:r>
          </a:p>
          <a:p>
            <a:pPr>
              <a:buFontTx/>
              <a:buChar char="-"/>
            </a:pPr>
            <a:r>
              <a:rPr lang="en-GB" sz="1200" dirty="0">
                <a:solidFill>
                  <a:srgbClr val="002060"/>
                </a:solidFill>
              </a:rPr>
              <a:t>Essential Safeguarding (e-learning NGA learning link)</a:t>
            </a:r>
          </a:p>
          <a:p>
            <a:pPr>
              <a:buFontTx/>
              <a:buChar char="-"/>
            </a:pPr>
            <a:r>
              <a:rPr lang="en-GB" sz="1200" dirty="0">
                <a:solidFill>
                  <a:srgbClr val="002060"/>
                </a:solidFill>
              </a:rPr>
              <a:t>Prevent Duty (HMGovt)</a:t>
            </a:r>
          </a:p>
          <a:p>
            <a:pPr>
              <a:buFontTx/>
              <a:buChar char="-"/>
            </a:pPr>
            <a:r>
              <a:rPr lang="en-GB" sz="1200" dirty="0">
                <a:solidFill>
                  <a:srgbClr val="002060"/>
                </a:solidFill>
              </a:rPr>
              <a:t>Cybersecurity (NCSC)</a:t>
            </a:r>
            <a:endParaRPr lang="en-GB" dirty="0"/>
          </a:p>
          <a:p>
            <a:endParaRPr lang="en-GB" dirty="0"/>
          </a:p>
          <a:p>
            <a:endParaRPr lang="en-US" dirty="0"/>
          </a:p>
        </p:txBody>
      </p:sp>
      <p:sp>
        <p:nvSpPr>
          <p:cNvPr id="4" name="Slide Number Placeholder 3"/>
          <p:cNvSpPr>
            <a:spLocks noGrp="1"/>
          </p:cNvSpPr>
          <p:nvPr>
            <p:ph type="sldNum" sz="quarter" idx="5"/>
          </p:nvPr>
        </p:nvSpPr>
        <p:spPr/>
        <p:txBody>
          <a:bodyPr/>
          <a:lstStyle/>
          <a:p>
            <a:fld id="{8B5A4F04-D611-2145-844F-FD10C2E15486}" type="slidenum">
              <a:rPr lang="en-US" smtClean="0"/>
              <a:t>11</a:t>
            </a:fld>
            <a:endParaRPr lang="en-US"/>
          </a:p>
        </p:txBody>
      </p:sp>
    </p:spTree>
    <p:extLst>
      <p:ext uri="{BB962C8B-B14F-4D97-AF65-F5344CB8AC3E}">
        <p14:creationId xmlns:p14="http://schemas.microsoft.com/office/powerpoint/2010/main" val="2284631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GB" dirty="0"/>
              <a:t>The Trust aims to –</a:t>
            </a:r>
          </a:p>
          <a:p>
            <a:endParaRPr lang="en-GB" dirty="0"/>
          </a:p>
          <a:p>
            <a:r>
              <a:rPr lang="en-GB" dirty="0"/>
              <a:t>- Be clear on aims, what we are doing and our role</a:t>
            </a:r>
          </a:p>
          <a:p>
            <a:endParaRPr lang="en-GB" dirty="0"/>
          </a:p>
          <a:p>
            <a:r>
              <a:rPr lang="en-GB" dirty="0"/>
              <a:t>- Work together</a:t>
            </a:r>
          </a:p>
          <a:p>
            <a:endParaRPr lang="en-GB" dirty="0"/>
          </a:p>
          <a:p>
            <a:r>
              <a:rPr lang="en-GB" dirty="0"/>
              <a:t>- Provide challenge for robust accountability and assurance</a:t>
            </a:r>
          </a:p>
          <a:p>
            <a:endParaRPr lang="en-GB" dirty="0"/>
          </a:p>
          <a:p>
            <a:r>
              <a:rPr lang="en-GB" dirty="0"/>
              <a:t>- Continuous improvement (including meeting new statutory and contextual requirements)</a:t>
            </a:r>
            <a:endParaRPr lang="en-US" dirty="0"/>
          </a:p>
        </p:txBody>
      </p:sp>
      <p:sp>
        <p:nvSpPr>
          <p:cNvPr id="4" name="Slide Number Placeholder 3"/>
          <p:cNvSpPr>
            <a:spLocks noGrp="1"/>
          </p:cNvSpPr>
          <p:nvPr>
            <p:ph type="sldNum" sz="quarter" idx="5"/>
          </p:nvPr>
        </p:nvSpPr>
        <p:spPr/>
        <p:txBody>
          <a:bodyPr/>
          <a:lstStyle/>
          <a:p>
            <a:fld id="{8B5A4F04-D611-2145-844F-FD10C2E15486}" type="slidenum">
              <a:rPr lang="en-US" smtClean="0"/>
              <a:t>12</a:t>
            </a:fld>
            <a:endParaRPr lang="en-US"/>
          </a:p>
        </p:txBody>
      </p:sp>
    </p:spTree>
    <p:extLst>
      <p:ext uri="{BB962C8B-B14F-4D97-AF65-F5344CB8AC3E}">
        <p14:creationId xmlns:p14="http://schemas.microsoft.com/office/powerpoint/2010/main" val="3860838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Strategy discussions with the DSLs set out some core goals for safeguarding for our Trust</a:t>
            </a:r>
          </a:p>
          <a:p>
            <a:endParaRPr lang="en-GB" dirty="0"/>
          </a:p>
          <a:p>
            <a:r>
              <a:rPr lang="en-GB" dirty="0"/>
              <a:t>We want all pupils to feel and be safe and well… and know how to keep themselves safe and well</a:t>
            </a:r>
          </a:p>
          <a:p>
            <a:endParaRPr lang="en-GB" dirty="0"/>
          </a:p>
          <a:p>
            <a:r>
              <a:rPr lang="en-GB" dirty="0"/>
              <a:t>We want to be robust, responsive and reflective in all our safeguarding work so support and interventions are targeted to support the vulnerable and make a difference (assessed for impact)</a:t>
            </a:r>
          </a:p>
          <a:p>
            <a:endParaRPr lang="en-GB" dirty="0"/>
          </a:p>
          <a:p>
            <a:r>
              <a:rPr lang="en-GB" dirty="0"/>
              <a:t>We want to work together within the Trust and beyond, looking to our local community and the wider community and educational family too</a:t>
            </a:r>
            <a:endParaRPr lang="en-US" dirty="0"/>
          </a:p>
        </p:txBody>
      </p:sp>
      <p:sp>
        <p:nvSpPr>
          <p:cNvPr id="4" name="Slide Number Placeholder 3"/>
          <p:cNvSpPr>
            <a:spLocks noGrp="1"/>
          </p:cNvSpPr>
          <p:nvPr>
            <p:ph type="sldNum" sz="quarter" idx="5"/>
          </p:nvPr>
        </p:nvSpPr>
        <p:spPr/>
        <p:txBody>
          <a:bodyPr/>
          <a:lstStyle/>
          <a:p>
            <a:fld id="{8B5A4F04-D611-2145-844F-FD10C2E15486}" type="slidenum">
              <a:rPr lang="en-US" smtClean="0"/>
              <a:t>13</a:t>
            </a:fld>
            <a:endParaRPr lang="en-US"/>
          </a:p>
        </p:txBody>
      </p:sp>
    </p:spTree>
    <p:extLst>
      <p:ext uri="{BB962C8B-B14F-4D97-AF65-F5344CB8AC3E}">
        <p14:creationId xmlns:p14="http://schemas.microsoft.com/office/powerpoint/2010/main" val="38108855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pPr marL="0" indent="0">
              <a:buFontTx/>
              <a:buNone/>
            </a:pPr>
            <a:r>
              <a:rPr lang="en-GB" dirty="0"/>
              <a:t>The Trust board as the accountable body will seek assurance through the CEO that</a:t>
            </a:r>
          </a:p>
          <a:p>
            <a:pPr marL="171450" indent="-171450">
              <a:buFontTx/>
              <a:buChar char="-"/>
            </a:pPr>
            <a:r>
              <a:rPr lang="en-GB" dirty="0"/>
              <a:t>Statutory responsibilities are being met</a:t>
            </a:r>
          </a:p>
          <a:p>
            <a:pPr marL="171450" indent="-171450">
              <a:buFontTx/>
              <a:buChar char="-"/>
            </a:pPr>
            <a:r>
              <a:rPr lang="en-GB" dirty="0"/>
              <a:t>Risks are being identified and mitigated</a:t>
            </a:r>
          </a:p>
          <a:p>
            <a:pPr marL="171450" indent="-171450">
              <a:buFontTx/>
              <a:buChar char="-"/>
            </a:pPr>
            <a:r>
              <a:rPr lang="en-GB" dirty="0"/>
              <a:t>Mitigation plans (improvement plans) at Trust and School level are effective</a:t>
            </a:r>
          </a:p>
          <a:p>
            <a:pPr marL="0" indent="0">
              <a:buFontTx/>
              <a:buNone/>
            </a:pPr>
            <a:endParaRPr lang="en-GB" dirty="0"/>
          </a:p>
          <a:p>
            <a:pPr marL="0" indent="0">
              <a:buFontTx/>
              <a:buNone/>
            </a:pPr>
            <a:r>
              <a:rPr lang="en-GB" dirty="0"/>
              <a:t>Through the Executive the Trust Board requests reviews (assurance framework) and develops/implements shared systems for efficiency and support.  These reviews help the LACs in their oversight role too.</a:t>
            </a:r>
          </a:p>
          <a:p>
            <a:endParaRPr lang="en-GB" dirty="0"/>
          </a:p>
          <a:p>
            <a:r>
              <a:rPr lang="en-GB" dirty="0"/>
              <a:t>Through the </a:t>
            </a:r>
            <a:r>
              <a:rPr lang="en-GB" b="1" dirty="0"/>
              <a:t>scheme of delegation</a:t>
            </a:r>
            <a:r>
              <a:rPr lang="en-GB" dirty="0"/>
              <a:t> the Trust board allocates responsibility for the oversight of safeguarding to ensure local provision meets the needs of students in each school.</a:t>
            </a:r>
          </a:p>
          <a:p>
            <a:endParaRPr lang="en-GB" dirty="0"/>
          </a:p>
          <a:p>
            <a:r>
              <a:rPr lang="en-GB" dirty="0"/>
              <a:t>Key Local Academy Committee (LAC)</a:t>
            </a:r>
            <a:r>
              <a:rPr lang="en-US" dirty="0"/>
              <a:t> role</a:t>
            </a:r>
            <a:r>
              <a:rPr lang="en-GB" dirty="0"/>
              <a:t>s</a:t>
            </a:r>
            <a:r>
              <a:rPr lang="en-US" dirty="0"/>
              <a:t> </a:t>
            </a:r>
            <a:r>
              <a:rPr lang="en-GB" dirty="0"/>
              <a:t>are</a:t>
            </a:r>
            <a:r>
              <a:rPr lang="en-US" dirty="0"/>
              <a:t> to </a:t>
            </a:r>
            <a:endParaRPr lang="en-GB" dirty="0"/>
          </a:p>
          <a:p>
            <a:endParaRPr lang="en-GB" dirty="0"/>
          </a:p>
          <a:p>
            <a:pPr marL="171450" indent="-171450">
              <a:buFontTx/>
              <a:buChar char="-"/>
            </a:pPr>
            <a:r>
              <a:rPr lang="en-GB" dirty="0"/>
              <a:t>ensure statutory requirements are met by their school</a:t>
            </a:r>
          </a:p>
          <a:p>
            <a:pPr marL="171450" indent="-171450">
              <a:buFontTx/>
              <a:buChar char="-"/>
            </a:pPr>
            <a:r>
              <a:rPr lang="en-US" dirty="0"/>
              <a:t>understand local needs and</a:t>
            </a:r>
            <a:r>
              <a:rPr lang="en-GB" dirty="0"/>
              <a:t> priorities and</a:t>
            </a:r>
          </a:p>
          <a:p>
            <a:pPr marL="171450" indent="-171450">
              <a:buFontTx/>
              <a:buChar char="-"/>
            </a:pPr>
            <a:r>
              <a:rPr lang="en-US" dirty="0"/>
              <a:t> ensure policies</a:t>
            </a:r>
            <a:r>
              <a:rPr lang="en-GB" dirty="0"/>
              <a:t>, </a:t>
            </a:r>
            <a:r>
              <a:rPr lang="en-US" dirty="0"/>
              <a:t>procedures </a:t>
            </a:r>
            <a:r>
              <a:rPr lang="en-GB" dirty="0"/>
              <a:t>and plans </a:t>
            </a:r>
            <a:r>
              <a:rPr lang="en-US" dirty="0"/>
              <a:t>are working</a:t>
            </a:r>
            <a:endParaRPr lang="en-GB" dirty="0"/>
          </a:p>
          <a:p>
            <a:pPr marL="171450" indent="-171450">
              <a:buFontTx/>
              <a:buChar char="-"/>
            </a:pPr>
            <a:endParaRPr lang="en-GB" dirty="0"/>
          </a:p>
          <a:p>
            <a:pPr marL="0" indent="0">
              <a:buFontTx/>
              <a:buNone/>
            </a:pPr>
            <a:r>
              <a:rPr lang="en-GB" dirty="0"/>
              <a:t>This includes considering what training governors need.</a:t>
            </a:r>
          </a:p>
          <a:p>
            <a:pPr marL="171450" indent="-171450">
              <a:buFontTx/>
              <a:buChar char="-"/>
            </a:pPr>
            <a:endParaRPr lang="en-GB" dirty="0"/>
          </a:p>
          <a:p>
            <a:pPr marL="0" indent="0">
              <a:buFontTx/>
              <a:buNone/>
            </a:pPr>
            <a:r>
              <a:rPr lang="en-GB" dirty="0"/>
              <a:t>Beyond these core requirements think about what information you need to understand how effective policies and plans are.</a:t>
            </a:r>
          </a:p>
          <a:p>
            <a:pPr marL="0" indent="0">
              <a:buFontTx/>
              <a:buNone/>
            </a:pPr>
            <a:endParaRPr lang="en-GB" dirty="0"/>
          </a:p>
          <a:p>
            <a:pPr marL="0" indent="0">
              <a:buFontTx/>
              <a:buNone/>
            </a:pPr>
            <a:endParaRPr lang="en-GB" dirty="0"/>
          </a:p>
        </p:txBody>
      </p:sp>
      <p:sp>
        <p:nvSpPr>
          <p:cNvPr id="4" name="Slide Number Placeholder 3"/>
          <p:cNvSpPr>
            <a:spLocks noGrp="1"/>
          </p:cNvSpPr>
          <p:nvPr>
            <p:ph type="sldNum" sz="quarter" idx="5"/>
          </p:nvPr>
        </p:nvSpPr>
        <p:spPr/>
        <p:txBody>
          <a:bodyPr/>
          <a:lstStyle/>
          <a:p>
            <a:fld id="{8B5A4F04-D611-2145-844F-FD10C2E15486}" type="slidenum">
              <a:rPr lang="en-US" smtClean="0"/>
              <a:t>14</a:t>
            </a:fld>
            <a:endParaRPr lang="en-US"/>
          </a:p>
        </p:txBody>
      </p:sp>
    </p:spTree>
    <p:extLst>
      <p:ext uri="{BB962C8B-B14F-4D97-AF65-F5344CB8AC3E}">
        <p14:creationId xmlns:p14="http://schemas.microsoft.com/office/powerpoint/2010/main" val="16904808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a MAT we are able to work together in the networks for a stronger safeguarding community:</a:t>
            </a:r>
          </a:p>
          <a:p>
            <a:r>
              <a:rPr lang="en-GB" sz="800" dirty="0"/>
              <a:t> </a:t>
            </a:r>
          </a:p>
          <a:p>
            <a:pPr marL="171450" indent="-171450">
              <a:buFontTx/>
              <a:buChar char="-"/>
            </a:pPr>
            <a:r>
              <a:rPr lang="en-GB" dirty="0"/>
              <a:t>Brings </a:t>
            </a:r>
            <a:r>
              <a:rPr lang="en-GB" b="1" dirty="0"/>
              <a:t>Clarity</a:t>
            </a:r>
            <a:r>
              <a:rPr lang="en-GB" dirty="0"/>
              <a:t> – what do we need to do, what is the priority, who is doing what?</a:t>
            </a:r>
          </a:p>
          <a:p>
            <a:pPr marL="171450" indent="-171450">
              <a:buFontTx/>
              <a:buChar char="-"/>
            </a:pPr>
            <a:r>
              <a:rPr lang="en-GB" dirty="0"/>
              <a:t>Supports </a:t>
            </a:r>
            <a:r>
              <a:rPr lang="en-GB" b="1" dirty="0"/>
              <a:t>Cross-trust communication </a:t>
            </a:r>
            <a:r>
              <a:rPr lang="en-GB" dirty="0"/>
              <a:t>– sharing expectations, resources, information, knowledge and experience of what works well (or not)</a:t>
            </a:r>
          </a:p>
          <a:p>
            <a:pPr marL="171450" indent="-171450">
              <a:buFontTx/>
              <a:buChar char="-"/>
            </a:pPr>
            <a:r>
              <a:rPr lang="en-GB" dirty="0"/>
              <a:t>Seeks </a:t>
            </a:r>
            <a:r>
              <a:rPr lang="en-GB" b="1" dirty="0"/>
              <a:t>Consistency</a:t>
            </a:r>
            <a:r>
              <a:rPr lang="en-GB" dirty="0"/>
              <a:t> – not just for compliance and efficiency, although it helps there, but so that by working in similar ways, using similar systems we can support each other, offer advice and, where necessary, provide cover for continuity.  Finally, </a:t>
            </a:r>
          </a:p>
          <a:p>
            <a:pPr marL="171450" indent="-171450">
              <a:buFontTx/>
              <a:buChar char="-"/>
            </a:pPr>
            <a:r>
              <a:rPr lang="en-GB" dirty="0"/>
              <a:t>Drives </a:t>
            </a:r>
            <a:r>
              <a:rPr lang="en-GB" b="1" dirty="0"/>
              <a:t>Continuous improvement</a:t>
            </a:r>
            <a:r>
              <a:rPr lang="en-GB" dirty="0"/>
              <a:t> – providing time and analysis to consider whether actions are working, or not, considering how to tackle new challenges and working on approaches designed to make things better.</a:t>
            </a:r>
          </a:p>
          <a:p>
            <a:pPr marL="171450" indent="-171450">
              <a:buFontTx/>
              <a:buChar char="-"/>
            </a:pPr>
            <a:endParaRPr lang="en-GB" dirty="0"/>
          </a:p>
          <a:p>
            <a:pPr marL="0" indent="0">
              <a:buFontTx/>
              <a:buNone/>
            </a:pPr>
            <a:r>
              <a:rPr lang="en-GB" dirty="0"/>
              <a:t>Our Trust partnerships, through these networks, bring both assurance and reassurance and feed into and support the work that we all oversee.</a:t>
            </a:r>
          </a:p>
          <a:p>
            <a:pPr marL="0" indent="0">
              <a:buFontTx/>
              <a:buNone/>
            </a:pPr>
            <a:endParaRPr lang="en-GB" dirty="0"/>
          </a:p>
          <a:p>
            <a:pPr marL="0" indent="0">
              <a:buFontTx/>
              <a:buNone/>
            </a:pPr>
            <a:r>
              <a:rPr lang="en-GB" dirty="0"/>
              <a:t>The partnerships help to address the challenges posed while also keeping our aim high but they only work with pro-active engagement and collaboration from staff and all those in governance – a big thanks to all involved!</a:t>
            </a:r>
          </a:p>
        </p:txBody>
      </p:sp>
      <p:sp>
        <p:nvSpPr>
          <p:cNvPr id="4" name="Slide Number Placeholder 3"/>
          <p:cNvSpPr>
            <a:spLocks noGrp="1"/>
          </p:cNvSpPr>
          <p:nvPr>
            <p:ph type="sldNum" sz="quarter" idx="5"/>
          </p:nvPr>
        </p:nvSpPr>
        <p:spPr/>
        <p:txBody>
          <a:bodyPr/>
          <a:lstStyle/>
          <a:p>
            <a:fld id="{F100B16F-0DA1-B940-A548-B22E599FD957}" type="slidenum">
              <a:rPr lang="en-US" smtClean="0"/>
              <a:t>15</a:t>
            </a:fld>
            <a:endParaRPr lang="en-US"/>
          </a:p>
        </p:txBody>
      </p:sp>
    </p:spTree>
    <p:extLst>
      <p:ext uri="{BB962C8B-B14F-4D97-AF65-F5344CB8AC3E}">
        <p14:creationId xmlns:p14="http://schemas.microsoft.com/office/powerpoint/2010/main" val="12967416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Organisational structures reflect the importance we place on safeguarding and provide rigorous oversight </a:t>
            </a:r>
            <a:endParaRPr lang="en-US" dirty="0"/>
          </a:p>
        </p:txBody>
      </p:sp>
      <p:sp>
        <p:nvSpPr>
          <p:cNvPr id="4" name="Slide Number Placeholder 3"/>
          <p:cNvSpPr>
            <a:spLocks noGrp="1"/>
          </p:cNvSpPr>
          <p:nvPr>
            <p:ph type="sldNum" sz="quarter" idx="5"/>
          </p:nvPr>
        </p:nvSpPr>
        <p:spPr/>
        <p:txBody>
          <a:bodyPr/>
          <a:lstStyle/>
          <a:p>
            <a:fld id="{8B5A4F04-D611-2145-844F-FD10C2E15486}" type="slidenum">
              <a:rPr lang="en-US" smtClean="0"/>
              <a:t>16</a:t>
            </a:fld>
            <a:endParaRPr lang="en-US"/>
          </a:p>
        </p:txBody>
      </p:sp>
    </p:spTree>
    <p:extLst>
      <p:ext uri="{BB962C8B-B14F-4D97-AF65-F5344CB8AC3E}">
        <p14:creationId xmlns:p14="http://schemas.microsoft.com/office/powerpoint/2010/main" val="1107400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Lots of information available to help target intervention and assess effectiveness (assurance) and impact</a:t>
            </a:r>
          </a:p>
          <a:p>
            <a:endParaRPr lang="en-GB" dirty="0"/>
          </a:p>
          <a:p>
            <a:r>
              <a:rPr lang="en-GB" dirty="0"/>
              <a:t>Executive arrange</a:t>
            </a:r>
          </a:p>
          <a:p>
            <a:pPr marL="171450" indent="-171450">
              <a:buFontTx/>
              <a:buChar char="-"/>
            </a:pPr>
            <a:r>
              <a:rPr lang="en-GB" dirty="0"/>
              <a:t>Annual SCR review (Autumn)</a:t>
            </a:r>
          </a:p>
          <a:p>
            <a:pPr marL="171450" indent="-171450">
              <a:buFontTx/>
              <a:buChar char="-"/>
            </a:pPr>
            <a:r>
              <a:rPr lang="en-GB" dirty="0"/>
              <a:t>Annual internal safeguarding reviews (Spring)</a:t>
            </a:r>
          </a:p>
          <a:p>
            <a:pPr marL="171450" indent="-171450">
              <a:buFontTx/>
              <a:buChar char="-"/>
            </a:pPr>
            <a:r>
              <a:rPr lang="en-GB" dirty="0"/>
              <a:t>Ad hoc reviews on topics of focus</a:t>
            </a:r>
          </a:p>
          <a:p>
            <a:pPr marL="171450" indent="-171450">
              <a:buFontTx/>
              <a:buChar char="-"/>
            </a:pPr>
            <a:r>
              <a:rPr lang="en-GB" dirty="0"/>
              <a:t>External reviews on a 3 year cycle or in response to specific issues</a:t>
            </a:r>
          </a:p>
          <a:p>
            <a:pPr marL="171450" indent="-171450">
              <a:buFontTx/>
              <a:buChar char="-"/>
            </a:pPr>
            <a:endParaRPr lang="en-GB" dirty="0"/>
          </a:p>
          <a:p>
            <a:pPr marL="0" indent="0">
              <a:buFontTx/>
              <a:buNone/>
            </a:pPr>
            <a:r>
              <a:rPr lang="en-GB" dirty="0"/>
              <a:t>Compliance, trend and risk reports should be provided termly by DSL and presented to the LAC regularly</a:t>
            </a:r>
          </a:p>
          <a:p>
            <a:pPr marL="0" indent="0">
              <a:buFontTx/>
              <a:buNone/>
            </a:pPr>
            <a:endParaRPr lang="en-GB" dirty="0"/>
          </a:p>
          <a:p>
            <a:pPr marL="0" indent="0">
              <a:buFontTx/>
              <a:buNone/>
            </a:pPr>
            <a:r>
              <a:rPr lang="en-GB" dirty="0"/>
              <a:t>Regular LAC safeguarding governor visits add to this framework</a:t>
            </a:r>
          </a:p>
          <a:p>
            <a:pPr marL="0" indent="0">
              <a:buFontTx/>
              <a:buNone/>
            </a:pPr>
            <a:endParaRPr lang="en-GB" dirty="0"/>
          </a:p>
          <a:p>
            <a:pPr marL="0" indent="0">
              <a:buFontTx/>
              <a:buNone/>
            </a:pPr>
            <a:r>
              <a:rPr lang="en-GB" dirty="0"/>
              <a:t>Stakeholder feedback is also a vital information source – e.g. surveys, student voice, complaints</a:t>
            </a:r>
          </a:p>
          <a:p>
            <a:pPr marL="0" indent="0">
              <a:buFontTx/>
              <a:buNone/>
            </a:pPr>
            <a:endParaRPr lang="en-GB" dirty="0"/>
          </a:p>
          <a:p>
            <a:pPr marL="0" indent="0">
              <a:buFontTx/>
              <a:buNone/>
            </a:pPr>
            <a:r>
              <a:rPr lang="en-GB" dirty="0"/>
              <a:t>Key point is to use multiple sources to cross-check for verification (triangulation) </a:t>
            </a:r>
          </a:p>
          <a:p>
            <a:pPr marL="171450" indent="-171450">
              <a:buFontTx/>
              <a:buChar char="-"/>
            </a:pPr>
            <a:r>
              <a:rPr lang="en-GB" dirty="0"/>
              <a:t>Celebrate achievements</a:t>
            </a:r>
          </a:p>
          <a:p>
            <a:pPr marL="171450" indent="-171450">
              <a:buFontTx/>
              <a:buChar char="-"/>
            </a:pPr>
            <a:r>
              <a:rPr lang="en-GB" dirty="0"/>
              <a:t>Identify priorities</a:t>
            </a:r>
          </a:p>
          <a:p>
            <a:pPr marL="171450" indent="-171450">
              <a:buFontTx/>
              <a:buChar char="-"/>
            </a:pPr>
            <a:r>
              <a:rPr lang="en-GB" dirty="0"/>
              <a:t>Check progress</a:t>
            </a:r>
          </a:p>
          <a:p>
            <a:pPr marL="171450" indent="-171450">
              <a:buFontTx/>
              <a:buChar char="-"/>
            </a:pPr>
            <a:endParaRPr lang="en-GB" dirty="0"/>
          </a:p>
          <a:p>
            <a:pPr marL="0" indent="0">
              <a:buFontTx/>
              <a:buNone/>
            </a:pPr>
            <a:r>
              <a:rPr lang="en-GB" dirty="0"/>
              <a:t>Example questions available in the Local Academy Handbook and NGA website</a:t>
            </a:r>
          </a:p>
        </p:txBody>
      </p:sp>
      <p:sp>
        <p:nvSpPr>
          <p:cNvPr id="4" name="Slide Number Placeholder 3"/>
          <p:cNvSpPr>
            <a:spLocks noGrp="1"/>
          </p:cNvSpPr>
          <p:nvPr>
            <p:ph type="sldNum" sz="quarter" idx="5"/>
          </p:nvPr>
        </p:nvSpPr>
        <p:spPr/>
        <p:txBody>
          <a:bodyPr/>
          <a:lstStyle/>
          <a:p>
            <a:fld id="{8B5A4F04-D611-2145-844F-FD10C2E15486}" type="slidenum">
              <a:rPr lang="en-US" smtClean="0"/>
              <a:t>17</a:t>
            </a:fld>
            <a:endParaRPr lang="en-US"/>
          </a:p>
        </p:txBody>
      </p:sp>
    </p:spTree>
    <p:extLst>
      <p:ext uri="{BB962C8B-B14F-4D97-AF65-F5344CB8AC3E}">
        <p14:creationId xmlns:p14="http://schemas.microsoft.com/office/powerpoint/2010/main" val="35378656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Vigilance and constant review mean that safeguarding is always developing</a:t>
            </a:r>
          </a:p>
          <a:p>
            <a:endParaRPr lang="en-GB" dirty="0"/>
          </a:p>
          <a:p>
            <a:r>
              <a:rPr lang="en-GB" dirty="0"/>
              <a:t>Change is driven by statutory requirements and, particularly by context – what are the local priorities, the needs of the children in your school?</a:t>
            </a:r>
          </a:p>
          <a:p>
            <a:endParaRPr lang="en-GB" dirty="0"/>
          </a:p>
          <a:p>
            <a:endParaRPr lang="en-US" dirty="0"/>
          </a:p>
        </p:txBody>
      </p:sp>
      <p:sp>
        <p:nvSpPr>
          <p:cNvPr id="4" name="Slide Number Placeholder 3"/>
          <p:cNvSpPr>
            <a:spLocks noGrp="1"/>
          </p:cNvSpPr>
          <p:nvPr>
            <p:ph type="sldNum" sz="quarter" idx="5"/>
          </p:nvPr>
        </p:nvSpPr>
        <p:spPr/>
        <p:txBody>
          <a:bodyPr/>
          <a:lstStyle/>
          <a:p>
            <a:fld id="{8B5A4F04-D611-2145-844F-FD10C2E15486}" type="slidenum">
              <a:rPr lang="en-US" smtClean="0"/>
              <a:t>18</a:t>
            </a:fld>
            <a:endParaRPr lang="en-US"/>
          </a:p>
        </p:txBody>
      </p:sp>
    </p:spTree>
    <p:extLst>
      <p:ext uri="{BB962C8B-B14F-4D97-AF65-F5344CB8AC3E}">
        <p14:creationId xmlns:p14="http://schemas.microsoft.com/office/powerpoint/2010/main" val="39855448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School feedback and data leads to a shared action plan</a:t>
            </a:r>
          </a:p>
          <a:p>
            <a:endParaRPr lang="en-GB" dirty="0"/>
          </a:p>
          <a:p>
            <a:r>
              <a:rPr lang="en-GB" dirty="0"/>
              <a:t>Risks arise particularly around attendance and behaviour and link to a rise of mental health concerns.</a:t>
            </a:r>
          </a:p>
          <a:p>
            <a:endParaRPr lang="en-GB" dirty="0"/>
          </a:p>
          <a:p>
            <a:r>
              <a:rPr lang="en-GB" dirty="0"/>
              <a:t>Where pupils’ needs are met more effectively in the classroom, they will attend more and achieve better outcomes – keeping them safe whilst in school, and ‘protecting’ them beyond school as better outcomes mean more choice of education training and employment.</a:t>
            </a:r>
          </a:p>
          <a:p>
            <a:endParaRPr lang="en-GB" dirty="0"/>
          </a:p>
          <a:p>
            <a:r>
              <a:rPr lang="en-GB" dirty="0"/>
              <a:t>For attendance – absence may also be an indicator of safeguarding concerns</a:t>
            </a:r>
          </a:p>
          <a:p>
            <a:endParaRPr lang="en-GB" dirty="0"/>
          </a:p>
          <a:p>
            <a:r>
              <a:rPr lang="en-GB" dirty="0"/>
              <a:t>SEMH and SG provision beyond the classroom links to ensuring that the intervention is suitable for a pupil and has positive impact for them…..too often in the past it has been ‘out of sight, out of mind’ and that’s when safeguarding issues </a:t>
            </a:r>
            <a:r>
              <a:rPr lang="en-GB"/>
              <a:t>can arise.</a:t>
            </a:r>
            <a:endParaRPr lang="en-GB" dirty="0"/>
          </a:p>
          <a:p>
            <a:endParaRPr lang="en-GB" dirty="0"/>
          </a:p>
          <a:p>
            <a:r>
              <a:rPr lang="en-GB" dirty="0"/>
              <a:t>If not in school (absence or suspension) children may be at increased risk</a:t>
            </a:r>
          </a:p>
          <a:p>
            <a:endParaRPr lang="en-GB" dirty="0"/>
          </a:p>
          <a:p>
            <a:r>
              <a:rPr lang="en-GB" dirty="0"/>
              <a:t>In governance groups …</a:t>
            </a:r>
          </a:p>
          <a:p>
            <a:endParaRPr lang="en-GB" dirty="0"/>
          </a:p>
          <a:p>
            <a:r>
              <a:rPr lang="en-GB" dirty="0"/>
              <a:t>-What information do you need to help you understand your school’s context </a:t>
            </a:r>
          </a:p>
          <a:p>
            <a:r>
              <a:rPr lang="en-GB" dirty="0"/>
              <a:t>-What information do you need to help you see whether plans/actions are working (making a difference)</a:t>
            </a:r>
          </a:p>
          <a:p>
            <a:r>
              <a:rPr lang="en-GB" dirty="0"/>
              <a:t>-When/how frequently is this information needed</a:t>
            </a:r>
          </a:p>
          <a:p>
            <a:endParaRPr lang="en-GB" dirty="0"/>
          </a:p>
          <a:p>
            <a:r>
              <a:rPr lang="en-GB" dirty="0"/>
              <a:t>(See data reports as a starting point)</a:t>
            </a:r>
          </a:p>
          <a:p>
            <a:endParaRPr lang="en-GB" dirty="0"/>
          </a:p>
          <a:p>
            <a:r>
              <a:rPr lang="en-GB" dirty="0"/>
              <a:t>Safeguarding should be on your agenda with regular reviews of attendance, behaviour (suspensions) as well as attainment – considering vulnerable groups, alternative provision and stakeholder feedback</a:t>
            </a:r>
          </a:p>
          <a:p>
            <a:r>
              <a:rPr lang="en-GB" dirty="0"/>
              <a:t>- Has your school identified vulnerable pupils?</a:t>
            </a:r>
          </a:p>
          <a:p>
            <a:endParaRPr lang="en-US" dirty="0"/>
          </a:p>
        </p:txBody>
      </p:sp>
      <p:sp>
        <p:nvSpPr>
          <p:cNvPr id="4" name="Slide Number Placeholder 3"/>
          <p:cNvSpPr>
            <a:spLocks noGrp="1"/>
          </p:cNvSpPr>
          <p:nvPr>
            <p:ph type="sldNum" sz="quarter" idx="5"/>
          </p:nvPr>
        </p:nvSpPr>
        <p:spPr/>
        <p:txBody>
          <a:bodyPr/>
          <a:lstStyle/>
          <a:p>
            <a:fld id="{8B5A4F04-D611-2145-844F-FD10C2E15486}" type="slidenum">
              <a:rPr lang="en-US" smtClean="0"/>
              <a:t>20</a:t>
            </a:fld>
            <a:endParaRPr lang="en-US"/>
          </a:p>
        </p:txBody>
      </p:sp>
    </p:spTree>
    <p:extLst>
      <p:ext uri="{BB962C8B-B14F-4D97-AF65-F5344CB8AC3E}">
        <p14:creationId xmlns:p14="http://schemas.microsoft.com/office/powerpoint/2010/main" val="1531945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B5A4F04-D611-2145-844F-FD10C2E15486}" type="slidenum">
              <a:rPr lang="en-US" smtClean="0"/>
              <a:t>2</a:t>
            </a:fld>
            <a:endParaRPr lang="en-US"/>
          </a:p>
        </p:txBody>
      </p:sp>
    </p:spTree>
    <p:extLst>
      <p:ext uri="{BB962C8B-B14F-4D97-AF65-F5344CB8AC3E}">
        <p14:creationId xmlns:p14="http://schemas.microsoft.com/office/powerpoint/2010/main" val="32224918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Summary responsibilities (refer to KCSIE)</a:t>
            </a:r>
            <a:endParaRPr lang="en-US" dirty="0"/>
          </a:p>
        </p:txBody>
      </p:sp>
      <p:sp>
        <p:nvSpPr>
          <p:cNvPr id="4" name="Slide Number Placeholder 3"/>
          <p:cNvSpPr>
            <a:spLocks noGrp="1"/>
          </p:cNvSpPr>
          <p:nvPr>
            <p:ph type="sldNum" sz="quarter" idx="5"/>
          </p:nvPr>
        </p:nvSpPr>
        <p:spPr/>
        <p:txBody>
          <a:bodyPr/>
          <a:lstStyle/>
          <a:p>
            <a:fld id="{8B5A4F04-D611-2145-844F-FD10C2E15486}" type="slidenum">
              <a:rPr lang="en-US" smtClean="0"/>
              <a:t>22</a:t>
            </a:fld>
            <a:endParaRPr lang="en-US"/>
          </a:p>
        </p:txBody>
      </p:sp>
    </p:spTree>
    <p:extLst>
      <p:ext uri="{BB962C8B-B14F-4D97-AF65-F5344CB8AC3E}">
        <p14:creationId xmlns:p14="http://schemas.microsoft.com/office/powerpoint/2010/main" val="2117192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K</a:t>
            </a:r>
            <a:r>
              <a:rPr lang="en-GB" dirty="0" err="1"/>
              <a:t>eeping</a:t>
            </a:r>
            <a:r>
              <a:rPr lang="en-GB" dirty="0"/>
              <a:t> </a:t>
            </a:r>
            <a:r>
              <a:rPr lang="en-US" dirty="0"/>
              <a:t>C</a:t>
            </a:r>
            <a:r>
              <a:rPr lang="en-GB" dirty="0" err="1"/>
              <a:t>hildren</a:t>
            </a:r>
            <a:r>
              <a:rPr lang="en-GB" dirty="0"/>
              <a:t> </a:t>
            </a:r>
            <a:r>
              <a:rPr lang="en-US" dirty="0"/>
              <a:t>S</a:t>
            </a:r>
            <a:r>
              <a:rPr lang="en-GB" dirty="0" err="1"/>
              <a:t>afe</a:t>
            </a:r>
            <a:r>
              <a:rPr lang="en-GB" dirty="0"/>
              <a:t> </a:t>
            </a:r>
            <a:r>
              <a:rPr lang="en-US" dirty="0"/>
              <a:t>I</a:t>
            </a:r>
            <a:r>
              <a:rPr lang="en-GB" dirty="0"/>
              <a:t>n </a:t>
            </a:r>
            <a:r>
              <a:rPr lang="en-US" dirty="0"/>
              <a:t>E</a:t>
            </a:r>
            <a:r>
              <a:rPr lang="en-GB" dirty="0" err="1"/>
              <a:t>ducation</a:t>
            </a:r>
            <a:r>
              <a:rPr lang="en-GB" dirty="0"/>
              <a:t> (KCSIE)</a:t>
            </a:r>
            <a:r>
              <a:rPr lang="en-US" dirty="0"/>
              <a:t> … the importance of everyone playing a part</a:t>
            </a:r>
            <a:endParaRPr lang="en-GB" dirty="0"/>
          </a:p>
          <a:p>
            <a:endParaRPr lang="en-GB" dirty="0"/>
          </a:p>
          <a:p>
            <a:endParaRPr lang="en-GB" b="1" dirty="0"/>
          </a:p>
          <a:p>
            <a:r>
              <a:rPr lang="en-GB" b="1" dirty="0"/>
              <a:t>All Trustees and Governors must read part 2 (leadership) as a minimum.</a:t>
            </a:r>
            <a:endParaRPr lang="en-US" b="1" dirty="0"/>
          </a:p>
        </p:txBody>
      </p:sp>
      <p:sp>
        <p:nvSpPr>
          <p:cNvPr id="4" name="Slide Number Placeholder 3"/>
          <p:cNvSpPr>
            <a:spLocks noGrp="1"/>
          </p:cNvSpPr>
          <p:nvPr>
            <p:ph type="sldNum" sz="quarter" idx="5"/>
          </p:nvPr>
        </p:nvSpPr>
        <p:spPr/>
        <p:txBody>
          <a:bodyPr/>
          <a:lstStyle/>
          <a:p>
            <a:fld id="{8B5A4F04-D611-2145-844F-FD10C2E15486}" type="slidenum">
              <a:rPr lang="en-US" smtClean="0"/>
              <a:t>3</a:t>
            </a:fld>
            <a:endParaRPr lang="en-US"/>
          </a:p>
        </p:txBody>
      </p:sp>
    </p:spTree>
    <p:extLst>
      <p:ext uri="{BB962C8B-B14F-4D97-AF65-F5344CB8AC3E}">
        <p14:creationId xmlns:p14="http://schemas.microsoft.com/office/powerpoint/2010/main" val="38608388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More than child protection…</a:t>
            </a:r>
          </a:p>
          <a:p>
            <a:endParaRPr lang="en-GB" dirty="0"/>
          </a:p>
          <a:p>
            <a:r>
              <a:rPr lang="en-GB" dirty="0"/>
              <a:t>Child protection is part of safeguarding – a term used for the most serious safeguarding situations, where professionals, such as social workers or the police, have to act to protect a child (</a:t>
            </a:r>
            <a:r>
              <a:rPr lang="en-GB" dirty="0" err="1"/>
              <a:t>Ofsted</a:t>
            </a:r>
            <a:r>
              <a:rPr lang="en-GB" dirty="0"/>
              <a:t>)</a:t>
            </a:r>
          </a:p>
          <a:p>
            <a:endParaRPr lang="en-GB" dirty="0"/>
          </a:p>
          <a:p>
            <a:r>
              <a:rPr lang="en-GB" dirty="0"/>
              <a:t>Safeguarding is pro-active, preventative</a:t>
            </a:r>
          </a:p>
          <a:p>
            <a:endParaRPr lang="en-GB" dirty="0"/>
          </a:p>
          <a:p>
            <a:r>
              <a:rPr lang="en-GB" dirty="0"/>
              <a:t>Child protection is reactive, responding to harms</a:t>
            </a:r>
          </a:p>
          <a:p>
            <a:endParaRPr lang="en-GB" b="1" dirty="0"/>
          </a:p>
          <a:p>
            <a:r>
              <a:rPr lang="en-GB" b="1" dirty="0"/>
              <a:t>All governors must complete </a:t>
            </a:r>
            <a:r>
              <a:rPr lang="en-GB" b="1" dirty="0" err="1"/>
              <a:t>elearning</a:t>
            </a:r>
            <a:r>
              <a:rPr lang="en-GB" b="1" dirty="0"/>
              <a:t> - NGA learning link ‘Essential Safeguarding’ annually to keep up to date</a:t>
            </a:r>
          </a:p>
          <a:p>
            <a:endParaRPr lang="en-GB" dirty="0"/>
          </a:p>
          <a:p>
            <a:endParaRPr lang="en-GB" dirty="0"/>
          </a:p>
          <a:p>
            <a:endParaRPr lang="en-US" dirty="0"/>
          </a:p>
        </p:txBody>
      </p:sp>
      <p:sp>
        <p:nvSpPr>
          <p:cNvPr id="4" name="Slide Number Placeholder 3"/>
          <p:cNvSpPr>
            <a:spLocks noGrp="1"/>
          </p:cNvSpPr>
          <p:nvPr>
            <p:ph type="sldNum" sz="quarter" idx="5"/>
          </p:nvPr>
        </p:nvSpPr>
        <p:spPr/>
        <p:txBody>
          <a:bodyPr/>
          <a:lstStyle/>
          <a:p>
            <a:fld id="{8B5A4F04-D611-2145-844F-FD10C2E15486}" type="slidenum">
              <a:rPr lang="en-US" smtClean="0"/>
              <a:t>4</a:t>
            </a:fld>
            <a:endParaRPr lang="en-US"/>
          </a:p>
        </p:txBody>
      </p:sp>
    </p:spTree>
    <p:extLst>
      <p:ext uri="{BB962C8B-B14F-4D97-AF65-F5344CB8AC3E}">
        <p14:creationId xmlns:p14="http://schemas.microsoft.com/office/powerpoint/2010/main" val="2764425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Safeguarding (safety, wellbeing, positive outcomes) is integral to the operation of our schools – linking to many elements of school / organisational performance (everyone’s responsibility)</a:t>
            </a:r>
          </a:p>
          <a:p>
            <a:endParaRPr lang="en-US" dirty="0"/>
          </a:p>
        </p:txBody>
      </p:sp>
      <p:sp>
        <p:nvSpPr>
          <p:cNvPr id="4" name="Slide Number Placeholder 3"/>
          <p:cNvSpPr>
            <a:spLocks noGrp="1"/>
          </p:cNvSpPr>
          <p:nvPr>
            <p:ph type="sldNum" sz="quarter" idx="5"/>
          </p:nvPr>
        </p:nvSpPr>
        <p:spPr/>
        <p:txBody>
          <a:bodyPr/>
          <a:lstStyle/>
          <a:p>
            <a:fld id="{8B5A4F04-D611-2145-844F-FD10C2E15486}" type="slidenum">
              <a:rPr lang="en-US" smtClean="0"/>
              <a:t>5</a:t>
            </a:fld>
            <a:endParaRPr lang="en-US"/>
          </a:p>
        </p:txBody>
      </p:sp>
    </p:spTree>
    <p:extLst>
      <p:ext uri="{BB962C8B-B14F-4D97-AF65-F5344CB8AC3E}">
        <p14:creationId xmlns:p14="http://schemas.microsoft.com/office/powerpoint/2010/main" val="37239950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8B5A4F04-D611-2145-844F-FD10C2E15486}" type="slidenum">
              <a:rPr lang="en-US" smtClean="0"/>
              <a:t>6</a:t>
            </a:fld>
            <a:endParaRPr lang="en-US"/>
          </a:p>
        </p:txBody>
      </p:sp>
    </p:spTree>
    <p:extLst>
      <p:ext uri="{BB962C8B-B14F-4D97-AF65-F5344CB8AC3E}">
        <p14:creationId xmlns:p14="http://schemas.microsoft.com/office/powerpoint/2010/main" val="3860838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significant updates for 2026</a:t>
            </a:r>
          </a:p>
          <a:p>
            <a:r>
              <a:rPr lang="en-GB" dirty="0"/>
              <a:t>- 78 new paragraphs including new responsibilities, clarifications and guidance – 4 page summary of changes!</a:t>
            </a:r>
          </a:p>
          <a:p>
            <a:endParaRPr lang="en-GB" dirty="0"/>
          </a:p>
          <a:p>
            <a:endParaRPr lang="en-US" dirty="0"/>
          </a:p>
        </p:txBody>
      </p:sp>
      <p:sp>
        <p:nvSpPr>
          <p:cNvPr id="4" name="Slide Number Placeholder 3"/>
          <p:cNvSpPr>
            <a:spLocks noGrp="1"/>
          </p:cNvSpPr>
          <p:nvPr>
            <p:ph type="sldNum" sz="quarter" idx="5"/>
          </p:nvPr>
        </p:nvSpPr>
        <p:spPr/>
        <p:txBody>
          <a:bodyPr/>
          <a:lstStyle/>
          <a:p>
            <a:fld id="{8B5A4F04-D611-2145-844F-FD10C2E15486}" type="slidenum">
              <a:rPr lang="en-US" smtClean="0"/>
              <a:t>7</a:t>
            </a:fld>
            <a:endParaRPr lang="en-US"/>
          </a:p>
        </p:txBody>
      </p:sp>
    </p:spTree>
    <p:extLst>
      <p:ext uri="{BB962C8B-B14F-4D97-AF65-F5344CB8AC3E}">
        <p14:creationId xmlns:p14="http://schemas.microsoft.com/office/powerpoint/2010/main" val="2284631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Current local and Trust priorities</a:t>
            </a:r>
          </a:p>
        </p:txBody>
      </p:sp>
      <p:sp>
        <p:nvSpPr>
          <p:cNvPr id="4" name="Slide Number Placeholder 3"/>
          <p:cNvSpPr>
            <a:spLocks noGrp="1"/>
          </p:cNvSpPr>
          <p:nvPr>
            <p:ph type="sldNum" sz="quarter" idx="5"/>
          </p:nvPr>
        </p:nvSpPr>
        <p:spPr/>
        <p:txBody>
          <a:bodyPr/>
          <a:lstStyle/>
          <a:p>
            <a:fld id="{8B5A4F04-D611-2145-844F-FD10C2E15486}" type="slidenum">
              <a:rPr lang="en-US" smtClean="0"/>
              <a:t>8</a:t>
            </a:fld>
            <a:endParaRPr lang="en-US"/>
          </a:p>
        </p:txBody>
      </p:sp>
    </p:spTree>
    <p:extLst>
      <p:ext uri="{BB962C8B-B14F-4D97-AF65-F5344CB8AC3E}">
        <p14:creationId xmlns:p14="http://schemas.microsoft.com/office/powerpoint/2010/main" val="403957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For LACs – what priorities are your headteacher and DSL identifying and what plans are in place to address these?</a:t>
            </a:r>
          </a:p>
          <a:p>
            <a:endParaRPr lang="en-GB" dirty="0"/>
          </a:p>
          <a:p>
            <a:endParaRPr lang="en-GB" dirty="0"/>
          </a:p>
        </p:txBody>
      </p:sp>
      <p:sp>
        <p:nvSpPr>
          <p:cNvPr id="4" name="Slide Number Placeholder 3"/>
          <p:cNvSpPr>
            <a:spLocks noGrp="1"/>
          </p:cNvSpPr>
          <p:nvPr>
            <p:ph type="sldNum" sz="quarter" idx="5"/>
          </p:nvPr>
        </p:nvSpPr>
        <p:spPr/>
        <p:txBody>
          <a:bodyPr/>
          <a:lstStyle/>
          <a:p>
            <a:fld id="{8B5A4F04-D611-2145-844F-FD10C2E15486}" type="slidenum">
              <a:rPr lang="en-US" smtClean="0"/>
              <a:t>9</a:t>
            </a:fld>
            <a:endParaRPr lang="en-US"/>
          </a:p>
        </p:txBody>
      </p:sp>
    </p:spTree>
    <p:extLst>
      <p:ext uri="{BB962C8B-B14F-4D97-AF65-F5344CB8AC3E}">
        <p14:creationId xmlns:p14="http://schemas.microsoft.com/office/powerpoint/2010/main" val="403957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923E2-43A7-DC47-B4BC-2DC802349F1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2FFC160-6A8C-1747-84C0-C2529D18EC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7084B1C-C889-224F-8F37-9591A15B4754}"/>
              </a:ext>
            </a:extLst>
          </p:cNvPr>
          <p:cNvSpPr>
            <a:spLocks noGrp="1"/>
          </p:cNvSpPr>
          <p:nvPr>
            <p:ph type="dt" sz="half" idx="10"/>
          </p:nvPr>
        </p:nvSpPr>
        <p:spPr/>
        <p:txBody>
          <a:bodyPr/>
          <a:lstStyle/>
          <a:p>
            <a:fld id="{43EA494B-9EE7-6B49-AFF6-AE0053206CA9}" type="datetime1">
              <a:rPr lang="en-GB" smtClean="0"/>
              <a:t>11/08/2026</a:t>
            </a:fld>
            <a:endParaRPr lang="en-US"/>
          </a:p>
        </p:txBody>
      </p:sp>
      <p:sp>
        <p:nvSpPr>
          <p:cNvPr id="5" name="Footer Placeholder 4">
            <a:extLst>
              <a:ext uri="{FF2B5EF4-FFF2-40B4-BE49-F238E27FC236}">
                <a16:creationId xmlns:a16="http://schemas.microsoft.com/office/drawing/2014/main" id="{B8969A98-7B6A-9E49-9218-CF25645554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C0DD30-1091-634C-B842-8D3A058E4B06}"/>
              </a:ext>
            </a:extLst>
          </p:cNvPr>
          <p:cNvSpPr>
            <a:spLocks noGrp="1"/>
          </p:cNvSpPr>
          <p:nvPr>
            <p:ph type="sldNum" sz="quarter" idx="12"/>
          </p:nvPr>
        </p:nvSpPr>
        <p:spPr/>
        <p:txBody>
          <a:bodyPr/>
          <a:lstStyle/>
          <a:p>
            <a:fld id="{FF95C601-5697-CE43-8EE4-B5D2B114099E}" type="slidenum">
              <a:rPr lang="en-US" smtClean="0"/>
              <a:t>‹#›</a:t>
            </a:fld>
            <a:endParaRPr lang="en-US"/>
          </a:p>
        </p:txBody>
      </p:sp>
    </p:spTree>
    <p:extLst>
      <p:ext uri="{BB962C8B-B14F-4D97-AF65-F5344CB8AC3E}">
        <p14:creationId xmlns:p14="http://schemas.microsoft.com/office/powerpoint/2010/main" val="62716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0432D-FED5-F646-933B-75EC31CCBDE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784E01D-2754-844E-9651-BBE032B924A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A15E9CE-BD6D-F644-9280-F611933BD588}"/>
              </a:ext>
            </a:extLst>
          </p:cNvPr>
          <p:cNvSpPr>
            <a:spLocks noGrp="1"/>
          </p:cNvSpPr>
          <p:nvPr>
            <p:ph type="dt" sz="half" idx="10"/>
          </p:nvPr>
        </p:nvSpPr>
        <p:spPr/>
        <p:txBody>
          <a:bodyPr/>
          <a:lstStyle/>
          <a:p>
            <a:fld id="{6385C611-CD52-F744-B008-8946EB1F2797}" type="datetime1">
              <a:rPr lang="en-GB" smtClean="0"/>
              <a:t>11/08/2026</a:t>
            </a:fld>
            <a:endParaRPr lang="en-US"/>
          </a:p>
        </p:txBody>
      </p:sp>
      <p:sp>
        <p:nvSpPr>
          <p:cNvPr id="5" name="Footer Placeholder 4">
            <a:extLst>
              <a:ext uri="{FF2B5EF4-FFF2-40B4-BE49-F238E27FC236}">
                <a16:creationId xmlns:a16="http://schemas.microsoft.com/office/drawing/2014/main" id="{8B132A89-594B-5B40-833F-2C118168E9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D07D22-A674-0547-9F1F-87EB44F07F85}"/>
              </a:ext>
            </a:extLst>
          </p:cNvPr>
          <p:cNvSpPr>
            <a:spLocks noGrp="1"/>
          </p:cNvSpPr>
          <p:nvPr>
            <p:ph type="sldNum" sz="quarter" idx="12"/>
          </p:nvPr>
        </p:nvSpPr>
        <p:spPr/>
        <p:txBody>
          <a:bodyPr/>
          <a:lstStyle/>
          <a:p>
            <a:fld id="{FF95C601-5697-CE43-8EE4-B5D2B114099E}" type="slidenum">
              <a:rPr lang="en-US" smtClean="0"/>
              <a:t>‹#›</a:t>
            </a:fld>
            <a:endParaRPr lang="en-US"/>
          </a:p>
        </p:txBody>
      </p:sp>
    </p:spTree>
    <p:extLst>
      <p:ext uri="{BB962C8B-B14F-4D97-AF65-F5344CB8AC3E}">
        <p14:creationId xmlns:p14="http://schemas.microsoft.com/office/powerpoint/2010/main" val="106529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9ED7E43-EA94-0844-AA17-F5FAB6B836B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98DE41B-1F5B-B742-A328-3D9B3611121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EB810A8-B28D-2B45-9A9D-8DE5BEE6EDC8}"/>
              </a:ext>
            </a:extLst>
          </p:cNvPr>
          <p:cNvSpPr>
            <a:spLocks noGrp="1"/>
          </p:cNvSpPr>
          <p:nvPr>
            <p:ph type="dt" sz="half" idx="10"/>
          </p:nvPr>
        </p:nvSpPr>
        <p:spPr/>
        <p:txBody>
          <a:bodyPr/>
          <a:lstStyle/>
          <a:p>
            <a:fld id="{2FEC2E20-652C-294F-B5F5-78861C3228FF}" type="datetime1">
              <a:rPr lang="en-GB" smtClean="0"/>
              <a:t>11/08/2026</a:t>
            </a:fld>
            <a:endParaRPr lang="en-US"/>
          </a:p>
        </p:txBody>
      </p:sp>
      <p:sp>
        <p:nvSpPr>
          <p:cNvPr id="5" name="Footer Placeholder 4">
            <a:extLst>
              <a:ext uri="{FF2B5EF4-FFF2-40B4-BE49-F238E27FC236}">
                <a16:creationId xmlns:a16="http://schemas.microsoft.com/office/drawing/2014/main" id="{04203A5E-D04C-6246-9F30-7C67AA9378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B8752B-6A43-8347-BC53-1485E90FEF33}"/>
              </a:ext>
            </a:extLst>
          </p:cNvPr>
          <p:cNvSpPr>
            <a:spLocks noGrp="1"/>
          </p:cNvSpPr>
          <p:nvPr>
            <p:ph type="sldNum" sz="quarter" idx="12"/>
          </p:nvPr>
        </p:nvSpPr>
        <p:spPr/>
        <p:txBody>
          <a:bodyPr/>
          <a:lstStyle/>
          <a:p>
            <a:fld id="{FF95C601-5697-CE43-8EE4-B5D2B114099E}" type="slidenum">
              <a:rPr lang="en-US" smtClean="0"/>
              <a:t>‹#›</a:t>
            </a:fld>
            <a:endParaRPr lang="en-US"/>
          </a:p>
        </p:txBody>
      </p:sp>
    </p:spTree>
    <p:extLst>
      <p:ext uri="{BB962C8B-B14F-4D97-AF65-F5344CB8AC3E}">
        <p14:creationId xmlns:p14="http://schemas.microsoft.com/office/powerpoint/2010/main" val="731958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971E5-4E67-0243-8013-85C4A7067FF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8E8BC7B-0626-6E4E-844B-E0A701254B1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4B3028A-51A6-B64D-B70F-2D28DAE27496}"/>
              </a:ext>
            </a:extLst>
          </p:cNvPr>
          <p:cNvSpPr>
            <a:spLocks noGrp="1"/>
          </p:cNvSpPr>
          <p:nvPr>
            <p:ph type="dt" sz="half" idx="10"/>
          </p:nvPr>
        </p:nvSpPr>
        <p:spPr/>
        <p:txBody>
          <a:bodyPr/>
          <a:lstStyle/>
          <a:p>
            <a:fld id="{1DE06B6B-A009-9B4B-901C-08F5BCFB2630}" type="datetime1">
              <a:rPr lang="en-GB" smtClean="0"/>
              <a:t>11/08/2026</a:t>
            </a:fld>
            <a:endParaRPr lang="en-US"/>
          </a:p>
        </p:txBody>
      </p:sp>
      <p:sp>
        <p:nvSpPr>
          <p:cNvPr id="5" name="Footer Placeholder 4">
            <a:extLst>
              <a:ext uri="{FF2B5EF4-FFF2-40B4-BE49-F238E27FC236}">
                <a16:creationId xmlns:a16="http://schemas.microsoft.com/office/drawing/2014/main" id="{7F539D40-071C-C64C-818C-7CD1175BF7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D62766-8B6F-7D49-AFCC-770FE7A64166}"/>
              </a:ext>
            </a:extLst>
          </p:cNvPr>
          <p:cNvSpPr>
            <a:spLocks noGrp="1"/>
          </p:cNvSpPr>
          <p:nvPr>
            <p:ph type="sldNum" sz="quarter" idx="12"/>
          </p:nvPr>
        </p:nvSpPr>
        <p:spPr/>
        <p:txBody>
          <a:bodyPr/>
          <a:lstStyle/>
          <a:p>
            <a:fld id="{FF95C601-5697-CE43-8EE4-B5D2B114099E}" type="slidenum">
              <a:rPr lang="en-US" smtClean="0"/>
              <a:t>‹#›</a:t>
            </a:fld>
            <a:endParaRPr lang="en-US"/>
          </a:p>
        </p:txBody>
      </p:sp>
    </p:spTree>
    <p:extLst>
      <p:ext uri="{BB962C8B-B14F-4D97-AF65-F5344CB8AC3E}">
        <p14:creationId xmlns:p14="http://schemas.microsoft.com/office/powerpoint/2010/main" val="863849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B27BF-AF3C-6745-A21F-7D84151E7BD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6C9FE79C-0B3A-5745-86CE-8740535D8A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9805204-42B8-214A-8664-FAD40DE6D596}"/>
              </a:ext>
            </a:extLst>
          </p:cNvPr>
          <p:cNvSpPr>
            <a:spLocks noGrp="1"/>
          </p:cNvSpPr>
          <p:nvPr>
            <p:ph type="dt" sz="half" idx="10"/>
          </p:nvPr>
        </p:nvSpPr>
        <p:spPr/>
        <p:txBody>
          <a:bodyPr/>
          <a:lstStyle/>
          <a:p>
            <a:fld id="{4636C3D1-B870-824C-8F29-739548DE8823}" type="datetime1">
              <a:rPr lang="en-GB" smtClean="0"/>
              <a:t>11/08/2026</a:t>
            </a:fld>
            <a:endParaRPr lang="en-US"/>
          </a:p>
        </p:txBody>
      </p:sp>
      <p:sp>
        <p:nvSpPr>
          <p:cNvPr id="5" name="Footer Placeholder 4">
            <a:extLst>
              <a:ext uri="{FF2B5EF4-FFF2-40B4-BE49-F238E27FC236}">
                <a16:creationId xmlns:a16="http://schemas.microsoft.com/office/drawing/2014/main" id="{46074AD9-8D4A-E24F-B986-890A8CB668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69881F-FBFF-7B45-8893-92094754BBEB}"/>
              </a:ext>
            </a:extLst>
          </p:cNvPr>
          <p:cNvSpPr>
            <a:spLocks noGrp="1"/>
          </p:cNvSpPr>
          <p:nvPr>
            <p:ph type="sldNum" sz="quarter" idx="12"/>
          </p:nvPr>
        </p:nvSpPr>
        <p:spPr/>
        <p:txBody>
          <a:bodyPr/>
          <a:lstStyle/>
          <a:p>
            <a:fld id="{FF95C601-5697-CE43-8EE4-B5D2B114099E}" type="slidenum">
              <a:rPr lang="en-US" smtClean="0"/>
              <a:t>‹#›</a:t>
            </a:fld>
            <a:endParaRPr lang="en-US"/>
          </a:p>
        </p:txBody>
      </p:sp>
    </p:spTree>
    <p:extLst>
      <p:ext uri="{BB962C8B-B14F-4D97-AF65-F5344CB8AC3E}">
        <p14:creationId xmlns:p14="http://schemas.microsoft.com/office/powerpoint/2010/main" val="1832640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5BFE8-9D76-A443-BAC6-20D172F0537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267D594-A010-A145-8ACD-5AE769F7CF6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22FF5D3-8C8C-D34C-B914-6694F5C54FE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6F8A7A6B-DB23-F240-84E0-AE3FEDF9D2E9}"/>
              </a:ext>
            </a:extLst>
          </p:cNvPr>
          <p:cNvSpPr>
            <a:spLocks noGrp="1"/>
          </p:cNvSpPr>
          <p:nvPr>
            <p:ph type="dt" sz="half" idx="10"/>
          </p:nvPr>
        </p:nvSpPr>
        <p:spPr/>
        <p:txBody>
          <a:bodyPr/>
          <a:lstStyle/>
          <a:p>
            <a:fld id="{21979AE9-6EE6-7F4D-9B5B-EF2C1D67A343}" type="datetime1">
              <a:rPr lang="en-GB" smtClean="0"/>
              <a:t>11/08/2026</a:t>
            </a:fld>
            <a:endParaRPr lang="en-US"/>
          </a:p>
        </p:txBody>
      </p:sp>
      <p:sp>
        <p:nvSpPr>
          <p:cNvPr id="6" name="Footer Placeholder 5">
            <a:extLst>
              <a:ext uri="{FF2B5EF4-FFF2-40B4-BE49-F238E27FC236}">
                <a16:creationId xmlns:a16="http://schemas.microsoft.com/office/drawing/2014/main" id="{19F7E125-6D2C-E246-9661-465CAF960F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3B4CA8-DF4E-3945-886F-B2076AFFB110}"/>
              </a:ext>
            </a:extLst>
          </p:cNvPr>
          <p:cNvSpPr>
            <a:spLocks noGrp="1"/>
          </p:cNvSpPr>
          <p:nvPr>
            <p:ph type="sldNum" sz="quarter" idx="12"/>
          </p:nvPr>
        </p:nvSpPr>
        <p:spPr/>
        <p:txBody>
          <a:bodyPr/>
          <a:lstStyle/>
          <a:p>
            <a:fld id="{FF95C601-5697-CE43-8EE4-B5D2B114099E}" type="slidenum">
              <a:rPr lang="en-US" smtClean="0"/>
              <a:t>‹#›</a:t>
            </a:fld>
            <a:endParaRPr lang="en-US"/>
          </a:p>
        </p:txBody>
      </p:sp>
    </p:spTree>
    <p:extLst>
      <p:ext uri="{BB962C8B-B14F-4D97-AF65-F5344CB8AC3E}">
        <p14:creationId xmlns:p14="http://schemas.microsoft.com/office/powerpoint/2010/main" val="3072889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28B02-AE35-F343-BB4D-8DD9E65B3CA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15135F-755F-6D41-8C9D-DCACFE529D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DA7A704-AA63-C34A-8A88-B182718BB1E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9DB78E3-BDCD-F64A-A4A1-3CC6B8DD14C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7F0D79C-C1AC-6249-8B23-7EDCA205B70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11455FF-07CC-4C4A-94F6-B7DF0AE9B867}"/>
              </a:ext>
            </a:extLst>
          </p:cNvPr>
          <p:cNvSpPr>
            <a:spLocks noGrp="1"/>
          </p:cNvSpPr>
          <p:nvPr>
            <p:ph type="dt" sz="half" idx="10"/>
          </p:nvPr>
        </p:nvSpPr>
        <p:spPr/>
        <p:txBody>
          <a:bodyPr/>
          <a:lstStyle/>
          <a:p>
            <a:fld id="{9303131B-8229-A44D-B841-D908B620016B}" type="datetime1">
              <a:rPr lang="en-GB" smtClean="0"/>
              <a:t>11/08/2026</a:t>
            </a:fld>
            <a:endParaRPr lang="en-US"/>
          </a:p>
        </p:txBody>
      </p:sp>
      <p:sp>
        <p:nvSpPr>
          <p:cNvPr id="8" name="Footer Placeholder 7">
            <a:extLst>
              <a:ext uri="{FF2B5EF4-FFF2-40B4-BE49-F238E27FC236}">
                <a16:creationId xmlns:a16="http://schemas.microsoft.com/office/drawing/2014/main" id="{EBA36E2E-40D8-8A4C-8171-83ACF406FB0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131782B-D0A5-5042-8550-6EEF3DC95BC7}"/>
              </a:ext>
            </a:extLst>
          </p:cNvPr>
          <p:cNvSpPr>
            <a:spLocks noGrp="1"/>
          </p:cNvSpPr>
          <p:nvPr>
            <p:ph type="sldNum" sz="quarter" idx="12"/>
          </p:nvPr>
        </p:nvSpPr>
        <p:spPr/>
        <p:txBody>
          <a:bodyPr/>
          <a:lstStyle/>
          <a:p>
            <a:fld id="{FF95C601-5697-CE43-8EE4-B5D2B114099E}" type="slidenum">
              <a:rPr lang="en-US" smtClean="0"/>
              <a:t>‹#›</a:t>
            </a:fld>
            <a:endParaRPr lang="en-US"/>
          </a:p>
        </p:txBody>
      </p:sp>
    </p:spTree>
    <p:extLst>
      <p:ext uri="{BB962C8B-B14F-4D97-AF65-F5344CB8AC3E}">
        <p14:creationId xmlns:p14="http://schemas.microsoft.com/office/powerpoint/2010/main" val="4155588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1B8E1-D4A0-0A4C-B89A-B9025463629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C713116-4CBE-BD42-9F04-5ACC11B591A6}"/>
              </a:ext>
            </a:extLst>
          </p:cNvPr>
          <p:cNvSpPr>
            <a:spLocks noGrp="1"/>
          </p:cNvSpPr>
          <p:nvPr>
            <p:ph type="dt" sz="half" idx="10"/>
          </p:nvPr>
        </p:nvSpPr>
        <p:spPr/>
        <p:txBody>
          <a:bodyPr/>
          <a:lstStyle/>
          <a:p>
            <a:fld id="{A955DCFB-BCBC-2B42-8BE5-980E6E4AC799}" type="datetime1">
              <a:rPr lang="en-GB" smtClean="0"/>
              <a:t>11/08/2026</a:t>
            </a:fld>
            <a:endParaRPr lang="en-US"/>
          </a:p>
        </p:txBody>
      </p:sp>
      <p:sp>
        <p:nvSpPr>
          <p:cNvPr id="4" name="Footer Placeholder 3">
            <a:extLst>
              <a:ext uri="{FF2B5EF4-FFF2-40B4-BE49-F238E27FC236}">
                <a16:creationId xmlns:a16="http://schemas.microsoft.com/office/drawing/2014/main" id="{011A264E-A9C3-894C-BA7A-07D8387DF3D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43B88C5-4B63-4749-BD25-593DDB285131}"/>
              </a:ext>
            </a:extLst>
          </p:cNvPr>
          <p:cNvSpPr>
            <a:spLocks noGrp="1"/>
          </p:cNvSpPr>
          <p:nvPr>
            <p:ph type="sldNum" sz="quarter" idx="12"/>
          </p:nvPr>
        </p:nvSpPr>
        <p:spPr/>
        <p:txBody>
          <a:bodyPr/>
          <a:lstStyle/>
          <a:p>
            <a:fld id="{FF95C601-5697-CE43-8EE4-B5D2B114099E}" type="slidenum">
              <a:rPr lang="en-US" smtClean="0"/>
              <a:t>‹#›</a:t>
            </a:fld>
            <a:endParaRPr lang="en-US"/>
          </a:p>
        </p:txBody>
      </p:sp>
    </p:spTree>
    <p:extLst>
      <p:ext uri="{BB962C8B-B14F-4D97-AF65-F5344CB8AC3E}">
        <p14:creationId xmlns:p14="http://schemas.microsoft.com/office/powerpoint/2010/main" val="2097954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5D8598-5E4D-7841-A8BB-21C57D2345E6}"/>
              </a:ext>
            </a:extLst>
          </p:cNvPr>
          <p:cNvSpPr>
            <a:spLocks noGrp="1"/>
          </p:cNvSpPr>
          <p:nvPr>
            <p:ph type="dt" sz="half" idx="10"/>
          </p:nvPr>
        </p:nvSpPr>
        <p:spPr/>
        <p:txBody>
          <a:bodyPr/>
          <a:lstStyle/>
          <a:p>
            <a:fld id="{FC19A1A0-302F-E44A-B62D-0C8CD1CF3B44}" type="datetime1">
              <a:rPr lang="en-GB" smtClean="0"/>
              <a:t>11/08/2026</a:t>
            </a:fld>
            <a:endParaRPr lang="en-US"/>
          </a:p>
        </p:txBody>
      </p:sp>
      <p:sp>
        <p:nvSpPr>
          <p:cNvPr id="3" name="Footer Placeholder 2">
            <a:extLst>
              <a:ext uri="{FF2B5EF4-FFF2-40B4-BE49-F238E27FC236}">
                <a16:creationId xmlns:a16="http://schemas.microsoft.com/office/drawing/2014/main" id="{236CC406-493A-3F4E-AE82-851C9ADA1EF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80B9ECA-E928-4749-AD4D-E0A06F7F360A}"/>
              </a:ext>
            </a:extLst>
          </p:cNvPr>
          <p:cNvSpPr>
            <a:spLocks noGrp="1"/>
          </p:cNvSpPr>
          <p:nvPr>
            <p:ph type="sldNum" sz="quarter" idx="12"/>
          </p:nvPr>
        </p:nvSpPr>
        <p:spPr/>
        <p:txBody>
          <a:bodyPr/>
          <a:lstStyle/>
          <a:p>
            <a:fld id="{FF95C601-5697-CE43-8EE4-B5D2B114099E}" type="slidenum">
              <a:rPr lang="en-US" smtClean="0"/>
              <a:t>‹#›</a:t>
            </a:fld>
            <a:endParaRPr lang="en-US"/>
          </a:p>
        </p:txBody>
      </p:sp>
    </p:spTree>
    <p:extLst>
      <p:ext uri="{BB962C8B-B14F-4D97-AF65-F5344CB8AC3E}">
        <p14:creationId xmlns:p14="http://schemas.microsoft.com/office/powerpoint/2010/main" val="3356488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935D5-46BB-F24D-A779-46EC415D899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0B2A70F9-D5C7-8A4E-8AF7-F4D4F3B3E90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9CB01E5-8A00-4649-8B4A-381CD8765F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A9D2F66-DC25-7042-A653-2E41F8ED6C75}"/>
              </a:ext>
            </a:extLst>
          </p:cNvPr>
          <p:cNvSpPr>
            <a:spLocks noGrp="1"/>
          </p:cNvSpPr>
          <p:nvPr>
            <p:ph type="dt" sz="half" idx="10"/>
          </p:nvPr>
        </p:nvSpPr>
        <p:spPr/>
        <p:txBody>
          <a:bodyPr/>
          <a:lstStyle/>
          <a:p>
            <a:fld id="{98862690-5216-1549-8053-55D6DA4568C8}" type="datetime1">
              <a:rPr lang="en-GB" smtClean="0"/>
              <a:t>11/08/2026</a:t>
            </a:fld>
            <a:endParaRPr lang="en-US"/>
          </a:p>
        </p:txBody>
      </p:sp>
      <p:sp>
        <p:nvSpPr>
          <p:cNvPr id="6" name="Footer Placeholder 5">
            <a:extLst>
              <a:ext uri="{FF2B5EF4-FFF2-40B4-BE49-F238E27FC236}">
                <a16:creationId xmlns:a16="http://schemas.microsoft.com/office/drawing/2014/main" id="{758F6132-EEC4-6D41-9B94-CF18CAE9DE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1F97CA-D7F0-5448-A612-20EF04F2BDC1}"/>
              </a:ext>
            </a:extLst>
          </p:cNvPr>
          <p:cNvSpPr>
            <a:spLocks noGrp="1"/>
          </p:cNvSpPr>
          <p:nvPr>
            <p:ph type="sldNum" sz="quarter" idx="12"/>
          </p:nvPr>
        </p:nvSpPr>
        <p:spPr/>
        <p:txBody>
          <a:bodyPr/>
          <a:lstStyle/>
          <a:p>
            <a:fld id="{FF95C601-5697-CE43-8EE4-B5D2B114099E}" type="slidenum">
              <a:rPr lang="en-US" smtClean="0"/>
              <a:t>‹#›</a:t>
            </a:fld>
            <a:endParaRPr lang="en-US"/>
          </a:p>
        </p:txBody>
      </p:sp>
    </p:spTree>
    <p:extLst>
      <p:ext uri="{BB962C8B-B14F-4D97-AF65-F5344CB8AC3E}">
        <p14:creationId xmlns:p14="http://schemas.microsoft.com/office/powerpoint/2010/main" val="1342515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8C9F31-38E1-7542-A043-20FCC451B1C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425F78D0-4609-0648-B799-51CD1D7F1E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E31D7F-7F81-4E48-866C-BA476CA2EE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9900682-8B73-D24E-82EF-27E02FA4ED65}"/>
              </a:ext>
            </a:extLst>
          </p:cNvPr>
          <p:cNvSpPr>
            <a:spLocks noGrp="1"/>
          </p:cNvSpPr>
          <p:nvPr>
            <p:ph type="dt" sz="half" idx="10"/>
          </p:nvPr>
        </p:nvSpPr>
        <p:spPr/>
        <p:txBody>
          <a:bodyPr/>
          <a:lstStyle/>
          <a:p>
            <a:fld id="{2989C65B-5D67-7342-9A55-27641C9B60EF}" type="datetime1">
              <a:rPr lang="en-GB" smtClean="0"/>
              <a:t>11/08/2026</a:t>
            </a:fld>
            <a:endParaRPr lang="en-US"/>
          </a:p>
        </p:txBody>
      </p:sp>
      <p:sp>
        <p:nvSpPr>
          <p:cNvPr id="6" name="Footer Placeholder 5">
            <a:extLst>
              <a:ext uri="{FF2B5EF4-FFF2-40B4-BE49-F238E27FC236}">
                <a16:creationId xmlns:a16="http://schemas.microsoft.com/office/drawing/2014/main" id="{798F931E-6757-3C43-990C-8C07DB7B18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4F134C-B3DC-5046-B5E0-6BD8B701773B}"/>
              </a:ext>
            </a:extLst>
          </p:cNvPr>
          <p:cNvSpPr>
            <a:spLocks noGrp="1"/>
          </p:cNvSpPr>
          <p:nvPr>
            <p:ph type="sldNum" sz="quarter" idx="12"/>
          </p:nvPr>
        </p:nvSpPr>
        <p:spPr/>
        <p:txBody>
          <a:bodyPr/>
          <a:lstStyle/>
          <a:p>
            <a:fld id="{FF95C601-5697-CE43-8EE4-B5D2B114099E}" type="slidenum">
              <a:rPr lang="en-US" smtClean="0"/>
              <a:t>‹#›</a:t>
            </a:fld>
            <a:endParaRPr lang="en-US"/>
          </a:p>
        </p:txBody>
      </p:sp>
    </p:spTree>
    <p:extLst>
      <p:ext uri="{BB962C8B-B14F-4D97-AF65-F5344CB8AC3E}">
        <p14:creationId xmlns:p14="http://schemas.microsoft.com/office/powerpoint/2010/main" val="786789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F43FB4-458C-8744-A88F-C4EDAD1507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5709FF3-3CA8-4D45-AC6F-C3372721A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A192048-6988-B34D-B2DD-4F3CFE3B58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7D7FE4-E3A3-294D-A2E8-AD50DE4B7AFD}" type="datetime1">
              <a:rPr lang="en-GB" smtClean="0"/>
              <a:t>11/08/2026</a:t>
            </a:fld>
            <a:endParaRPr lang="en-US"/>
          </a:p>
        </p:txBody>
      </p:sp>
      <p:sp>
        <p:nvSpPr>
          <p:cNvPr id="5" name="Footer Placeholder 4">
            <a:extLst>
              <a:ext uri="{FF2B5EF4-FFF2-40B4-BE49-F238E27FC236}">
                <a16:creationId xmlns:a16="http://schemas.microsoft.com/office/drawing/2014/main" id="{BD00FD1B-9793-D94E-82C1-4AF146A54B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AD90C66-B874-6043-8230-C6BBB353E3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95C601-5697-CE43-8EE4-B5D2B114099E}" type="slidenum">
              <a:rPr lang="en-US" smtClean="0"/>
              <a:t>‹#›</a:t>
            </a:fld>
            <a:endParaRPr lang="en-US"/>
          </a:p>
        </p:txBody>
      </p:sp>
    </p:spTree>
    <p:extLst>
      <p:ext uri="{BB962C8B-B14F-4D97-AF65-F5344CB8AC3E}">
        <p14:creationId xmlns:p14="http://schemas.microsoft.com/office/powerpoint/2010/main" val="37403900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8.jpg"/><Relationship Id="rId7"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app.governorhub.com/document/667131e217287543403c14eb/view" TargetMode="External"/><Relationship Id="rId3" Type="http://schemas.openxmlformats.org/officeDocument/2006/relationships/hyperlink" Target="https://www.nga.org.uk/training/directory/?Topics=Safeguarding&amp;Training+type=E-learning" TargetMode="External"/><Relationship Id="rId7" Type="http://schemas.openxmlformats.org/officeDocument/2006/relationships/hyperlink" Target="https://app.governorhub.com/document/6447e703631f7d02c4b70a87/view" TargetMode="External"/><Relationship Id="rId2" Type="http://schemas.openxmlformats.org/officeDocument/2006/relationships/hyperlink" Target="https://www.gov.uk/government/publications/keeping-children-safe-in-education--2" TargetMode="External"/><Relationship Id="rId1" Type="http://schemas.openxmlformats.org/officeDocument/2006/relationships/slideLayout" Target="../slideLayouts/slideLayout2.xml"/><Relationship Id="rId6" Type="http://schemas.openxmlformats.org/officeDocument/2006/relationships/hyperlink" Target="https://abingdonlearningtrust.org/" TargetMode="External"/><Relationship Id="rId11" Type="http://schemas.openxmlformats.org/officeDocument/2006/relationships/image" Target="../media/image1.png"/><Relationship Id="rId5" Type="http://schemas.openxmlformats.org/officeDocument/2006/relationships/hyperlink" Target="https://www.ncsc.gov.uk/information/cyber-security-training-schools" TargetMode="External"/><Relationship Id="rId10" Type="http://schemas.openxmlformats.org/officeDocument/2006/relationships/hyperlink" Target="mailto:lfathers@abingdonlearningtrust.org" TargetMode="External"/><Relationship Id="rId4" Type="http://schemas.openxmlformats.org/officeDocument/2006/relationships/hyperlink" Target="https://www.support-people-vulnerable-to-radicalisation.service.gov.uk" TargetMode="External"/><Relationship Id="rId9" Type="http://schemas.openxmlformats.org/officeDocument/2006/relationships/hyperlink" Target="mailto:ceo@abingdonlearningtrust.org"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9E969-BB0F-F645-B2F7-189B4B6DC5A3}"/>
              </a:ext>
            </a:extLst>
          </p:cNvPr>
          <p:cNvSpPr>
            <a:spLocks noGrp="1"/>
          </p:cNvSpPr>
          <p:nvPr>
            <p:ph type="ctrTitle"/>
          </p:nvPr>
        </p:nvSpPr>
        <p:spPr>
          <a:xfrm>
            <a:off x="1524000" y="2437598"/>
            <a:ext cx="9144000" cy="1435902"/>
          </a:xfrm>
        </p:spPr>
        <p:txBody>
          <a:bodyPr>
            <a:normAutofit fontScale="90000"/>
          </a:bodyPr>
          <a:lstStyle/>
          <a:p>
            <a:r>
              <a:rPr lang="en-US" b="1" dirty="0">
                <a:solidFill>
                  <a:srgbClr val="002060"/>
                </a:solidFill>
                <a:latin typeface="+mn-lt"/>
              </a:rPr>
              <a:t>Safeguarding</a:t>
            </a:r>
            <a:r>
              <a:rPr lang="en-GB" b="1" dirty="0">
                <a:solidFill>
                  <a:srgbClr val="002060"/>
                </a:solidFill>
                <a:latin typeface="+mn-lt"/>
              </a:rPr>
              <a:t>: 2026-27 Update</a:t>
            </a:r>
            <a:endParaRPr lang="en-US" b="1" dirty="0">
              <a:solidFill>
                <a:srgbClr val="002060"/>
              </a:solidFill>
              <a:latin typeface="+mn-lt"/>
            </a:endParaRPr>
          </a:p>
        </p:txBody>
      </p:sp>
      <p:sp>
        <p:nvSpPr>
          <p:cNvPr id="6" name="Slide Number Placeholder 5">
            <a:extLst>
              <a:ext uri="{FF2B5EF4-FFF2-40B4-BE49-F238E27FC236}">
                <a16:creationId xmlns:a16="http://schemas.microsoft.com/office/drawing/2014/main" id="{9BBC828F-8D75-7344-B108-09C2FBE7E92D}"/>
              </a:ext>
            </a:extLst>
          </p:cNvPr>
          <p:cNvSpPr>
            <a:spLocks noGrp="1"/>
          </p:cNvSpPr>
          <p:nvPr>
            <p:ph type="sldNum" sz="quarter" idx="12"/>
          </p:nvPr>
        </p:nvSpPr>
        <p:spPr/>
        <p:txBody>
          <a:bodyPr/>
          <a:lstStyle/>
          <a:p>
            <a:fld id="{FF95C601-5697-CE43-8EE4-B5D2B114099E}" type="slidenum">
              <a:rPr lang="en-US" smtClean="0"/>
              <a:t>1</a:t>
            </a:fld>
            <a:endParaRPr lang="en-US"/>
          </a:p>
        </p:txBody>
      </p:sp>
      <p:sp>
        <p:nvSpPr>
          <p:cNvPr id="5" name="Footer Placeholder 3">
            <a:extLst>
              <a:ext uri="{FF2B5EF4-FFF2-40B4-BE49-F238E27FC236}">
                <a16:creationId xmlns:a16="http://schemas.microsoft.com/office/drawing/2014/main" id="{D5BA1AA8-5CA6-8E0E-4F8D-34E2A2DC9284}"/>
              </a:ext>
            </a:extLst>
          </p:cNvPr>
          <p:cNvSpPr txBox="1">
            <a:spLocks/>
          </p:cNvSpPr>
          <p:nvPr/>
        </p:nvSpPr>
        <p:spPr>
          <a:xfrm>
            <a:off x="4191000" y="6339417"/>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Improving Life Chances through Education and Opportunity</a:t>
            </a:r>
            <a:endParaRPr lang="en-US" dirty="0"/>
          </a:p>
        </p:txBody>
      </p:sp>
      <p:pic>
        <p:nvPicPr>
          <p:cNvPr id="3" name="Picture 2">
            <a:extLst>
              <a:ext uri="{FF2B5EF4-FFF2-40B4-BE49-F238E27FC236}">
                <a16:creationId xmlns:a16="http://schemas.microsoft.com/office/drawing/2014/main" id="{3991DB7F-AB39-8048-D779-43FF05AEB1C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08562" y="674687"/>
            <a:ext cx="1993900" cy="1993900"/>
          </a:xfrm>
          <a:prstGeom prst="rect">
            <a:avLst/>
          </a:prstGeom>
          <a:noFill/>
          <a:ln>
            <a:noFill/>
          </a:ln>
        </p:spPr>
      </p:pic>
    </p:spTree>
    <p:extLst>
      <p:ext uri="{BB962C8B-B14F-4D97-AF65-F5344CB8AC3E}">
        <p14:creationId xmlns:p14="http://schemas.microsoft.com/office/powerpoint/2010/main" val="151342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9E969-BB0F-F645-B2F7-189B4B6DC5A3}"/>
              </a:ext>
            </a:extLst>
          </p:cNvPr>
          <p:cNvSpPr>
            <a:spLocks noGrp="1"/>
          </p:cNvSpPr>
          <p:nvPr>
            <p:ph type="ctrTitle"/>
          </p:nvPr>
        </p:nvSpPr>
        <p:spPr>
          <a:xfrm>
            <a:off x="1524000" y="3020543"/>
            <a:ext cx="9144000" cy="1035126"/>
          </a:xfrm>
        </p:spPr>
        <p:txBody>
          <a:bodyPr>
            <a:normAutofit fontScale="90000"/>
          </a:bodyPr>
          <a:lstStyle/>
          <a:p>
            <a:r>
              <a:rPr lang="en-GB" b="1" dirty="0">
                <a:solidFill>
                  <a:srgbClr val="002060"/>
                </a:solidFill>
                <a:latin typeface="+mn-lt"/>
              </a:rPr>
              <a:t>What do Trustees and Governors need to do?</a:t>
            </a:r>
            <a:endParaRPr lang="en-US" b="1" dirty="0">
              <a:solidFill>
                <a:srgbClr val="002060"/>
              </a:solidFill>
              <a:latin typeface="+mn-lt"/>
            </a:endParaRPr>
          </a:p>
        </p:txBody>
      </p:sp>
      <p:sp>
        <p:nvSpPr>
          <p:cNvPr id="6" name="Slide Number Placeholder 5">
            <a:extLst>
              <a:ext uri="{FF2B5EF4-FFF2-40B4-BE49-F238E27FC236}">
                <a16:creationId xmlns:a16="http://schemas.microsoft.com/office/drawing/2014/main" id="{9BBC828F-8D75-7344-B108-09C2FBE7E92D}"/>
              </a:ext>
            </a:extLst>
          </p:cNvPr>
          <p:cNvSpPr>
            <a:spLocks noGrp="1"/>
          </p:cNvSpPr>
          <p:nvPr>
            <p:ph type="sldNum" sz="quarter" idx="12"/>
          </p:nvPr>
        </p:nvSpPr>
        <p:spPr/>
        <p:txBody>
          <a:bodyPr/>
          <a:lstStyle/>
          <a:p>
            <a:fld id="{FF95C601-5697-CE43-8EE4-B5D2B114099E}" type="slidenum">
              <a:rPr lang="en-US" smtClean="0"/>
              <a:t>10</a:t>
            </a:fld>
            <a:endParaRPr lang="en-US"/>
          </a:p>
        </p:txBody>
      </p:sp>
      <p:sp>
        <p:nvSpPr>
          <p:cNvPr id="9" name="Footer Placeholder 3">
            <a:extLst>
              <a:ext uri="{FF2B5EF4-FFF2-40B4-BE49-F238E27FC236}">
                <a16:creationId xmlns:a16="http://schemas.microsoft.com/office/drawing/2014/main" id="{6F6C6B1F-FE60-CF41-E41B-7EEF09446155}"/>
              </a:ext>
            </a:extLst>
          </p:cNvPr>
          <p:cNvSpPr txBox="1">
            <a:spLocks/>
          </p:cNvSpPr>
          <p:nvPr/>
        </p:nvSpPr>
        <p:spPr>
          <a:xfrm>
            <a:off x="3785316" y="627102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Improving Life Chances through Education and Opportunity</a:t>
            </a:r>
            <a:endParaRPr lang="en-US" dirty="0"/>
          </a:p>
        </p:txBody>
      </p:sp>
      <p:pic>
        <p:nvPicPr>
          <p:cNvPr id="3" name="Picture 2">
            <a:extLst>
              <a:ext uri="{FF2B5EF4-FFF2-40B4-BE49-F238E27FC236}">
                <a16:creationId xmlns:a16="http://schemas.microsoft.com/office/drawing/2014/main" id="{83B3B4C6-57AC-1062-30B0-3F96620B176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99050" y="221850"/>
            <a:ext cx="1993900" cy="1993900"/>
          </a:xfrm>
          <a:prstGeom prst="rect">
            <a:avLst/>
          </a:prstGeom>
          <a:noFill/>
          <a:ln>
            <a:noFill/>
          </a:ln>
        </p:spPr>
      </p:pic>
    </p:spTree>
    <p:extLst>
      <p:ext uri="{BB962C8B-B14F-4D97-AF65-F5344CB8AC3E}">
        <p14:creationId xmlns:p14="http://schemas.microsoft.com/office/powerpoint/2010/main" val="3194199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208A71B-5930-B9F4-CF45-79CDC155672A}"/>
              </a:ext>
            </a:extLst>
          </p:cNvPr>
          <p:cNvSpPr>
            <a:spLocks noGrp="1"/>
          </p:cNvSpPr>
          <p:nvPr>
            <p:ph type="sldNum" sz="quarter" idx="12"/>
          </p:nvPr>
        </p:nvSpPr>
        <p:spPr/>
        <p:txBody>
          <a:bodyPr/>
          <a:lstStyle/>
          <a:p>
            <a:fld id="{FF95C601-5697-CE43-8EE4-B5D2B114099E}" type="slidenum">
              <a:rPr lang="en-US" smtClean="0"/>
              <a:t>11</a:t>
            </a:fld>
            <a:endParaRPr lang="en-US"/>
          </a:p>
        </p:txBody>
      </p:sp>
      <p:sp>
        <p:nvSpPr>
          <p:cNvPr id="12" name="Title 1">
            <a:extLst>
              <a:ext uri="{FF2B5EF4-FFF2-40B4-BE49-F238E27FC236}">
                <a16:creationId xmlns:a16="http://schemas.microsoft.com/office/drawing/2014/main" id="{04115861-FF10-1459-FF70-ECE2472A3009}"/>
              </a:ext>
            </a:extLst>
          </p:cNvPr>
          <p:cNvSpPr txBox="1">
            <a:spLocks/>
          </p:cNvSpPr>
          <p:nvPr/>
        </p:nvSpPr>
        <p:spPr>
          <a:xfrm>
            <a:off x="1830916" y="-112286"/>
            <a:ext cx="93027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solidFill>
                  <a:srgbClr val="002060"/>
                </a:solidFill>
                <a:latin typeface="+mn-lt"/>
              </a:rPr>
              <a:t>2026 Trustee and Governor Actions</a:t>
            </a:r>
            <a:endParaRPr lang="en-US" b="1" dirty="0">
              <a:solidFill>
                <a:srgbClr val="002060"/>
              </a:solidFill>
              <a:latin typeface="+mn-lt"/>
            </a:endParaRPr>
          </a:p>
        </p:txBody>
      </p:sp>
      <p:sp>
        <p:nvSpPr>
          <p:cNvPr id="8" name="Content Placeholder 2">
            <a:extLst>
              <a:ext uri="{FF2B5EF4-FFF2-40B4-BE49-F238E27FC236}">
                <a16:creationId xmlns:a16="http://schemas.microsoft.com/office/drawing/2014/main" id="{4C5DC29E-5C63-31EE-6B3E-F3C06BAE3ED8}"/>
              </a:ext>
            </a:extLst>
          </p:cNvPr>
          <p:cNvSpPr>
            <a:spLocks noGrp="1"/>
          </p:cNvSpPr>
          <p:nvPr>
            <p:ph idx="1"/>
          </p:nvPr>
        </p:nvSpPr>
        <p:spPr>
          <a:xfrm>
            <a:off x="470472" y="912623"/>
            <a:ext cx="11251055" cy="4844713"/>
          </a:xfrm>
        </p:spPr>
        <p:txBody>
          <a:bodyPr vert="horz" lIns="91440" tIns="45720" rIns="91440" bIns="45720" rtlCol="0" anchor="t">
            <a:noAutofit/>
          </a:bodyPr>
          <a:lstStyle/>
          <a:p>
            <a:pPr>
              <a:lnSpc>
                <a:spcPct val="100000"/>
              </a:lnSpc>
              <a:buFont typeface="Wingdings" pitchFamily="2" charset="2"/>
              <a:buChar char="ü"/>
            </a:pPr>
            <a:r>
              <a:rPr lang="en-GB" sz="2400" b="1" dirty="0">
                <a:solidFill>
                  <a:srgbClr val="002060"/>
                </a:solidFill>
              </a:rPr>
              <a:t>Statutory annual policy review:</a:t>
            </a:r>
            <a:r>
              <a:rPr lang="en-GB" sz="2400" dirty="0">
                <a:solidFill>
                  <a:srgbClr val="002060"/>
                </a:solidFill>
              </a:rPr>
              <a:t> </a:t>
            </a:r>
          </a:p>
          <a:p>
            <a:pPr>
              <a:lnSpc>
                <a:spcPct val="100000"/>
              </a:lnSpc>
              <a:buFontTx/>
              <a:buChar char="-"/>
            </a:pPr>
            <a:r>
              <a:rPr lang="en-GB" sz="2000" dirty="0">
                <a:solidFill>
                  <a:srgbClr val="002060"/>
                </a:solidFill>
              </a:rPr>
              <a:t>Ensure your school’s policy uses the agreed Trust /OCC template and has been appropriately customised</a:t>
            </a:r>
          </a:p>
          <a:p>
            <a:pPr>
              <a:lnSpc>
                <a:spcPct val="100000"/>
              </a:lnSpc>
              <a:buFontTx/>
              <a:buChar char="-"/>
            </a:pPr>
            <a:r>
              <a:rPr lang="en-GB" sz="2000" dirty="0">
                <a:solidFill>
                  <a:srgbClr val="002060"/>
                </a:solidFill>
              </a:rPr>
              <a:t>Ensure the new policy is available on the school’s website</a:t>
            </a:r>
          </a:p>
          <a:p>
            <a:pPr>
              <a:lnSpc>
                <a:spcPct val="100000"/>
              </a:lnSpc>
              <a:buFont typeface="Wingdings" pitchFamily="2" charset="2"/>
              <a:buChar char="ü"/>
            </a:pPr>
            <a:r>
              <a:rPr lang="en-GB" sz="2400" b="1" dirty="0">
                <a:solidFill>
                  <a:srgbClr val="002060"/>
                </a:solidFill>
              </a:rPr>
              <a:t>Support and Challenge school leaders – questions to consider</a:t>
            </a:r>
          </a:p>
          <a:p>
            <a:pPr>
              <a:lnSpc>
                <a:spcPct val="100000"/>
              </a:lnSpc>
              <a:buFont typeface="Wingdings" pitchFamily="2" charset="2"/>
              <a:buChar char="ü"/>
            </a:pPr>
            <a:endParaRPr lang="en-GB" sz="2400" b="1" dirty="0">
              <a:solidFill>
                <a:srgbClr val="002060"/>
              </a:solidFill>
            </a:endParaRPr>
          </a:p>
          <a:p>
            <a:pPr>
              <a:lnSpc>
                <a:spcPct val="100000"/>
              </a:lnSpc>
              <a:buFont typeface="Wingdings" pitchFamily="2" charset="2"/>
              <a:buChar char="ü"/>
            </a:pPr>
            <a:endParaRPr lang="en-GB" sz="2400" b="1" dirty="0">
              <a:solidFill>
                <a:srgbClr val="002060"/>
              </a:solidFill>
            </a:endParaRPr>
          </a:p>
          <a:p>
            <a:pPr>
              <a:lnSpc>
                <a:spcPct val="100000"/>
              </a:lnSpc>
              <a:buFont typeface="Wingdings" pitchFamily="2" charset="2"/>
              <a:buChar char="ü"/>
            </a:pPr>
            <a:endParaRPr lang="en-GB" sz="2400" b="1" dirty="0">
              <a:solidFill>
                <a:srgbClr val="002060"/>
              </a:solidFill>
            </a:endParaRPr>
          </a:p>
          <a:p>
            <a:pPr>
              <a:lnSpc>
                <a:spcPct val="100000"/>
              </a:lnSpc>
              <a:buFont typeface="Wingdings" pitchFamily="2" charset="2"/>
              <a:buChar char="ü"/>
            </a:pPr>
            <a:endParaRPr lang="en-GB" sz="2400" b="1" dirty="0">
              <a:solidFill>
                <a:srgbClr val="002060"/>
              </a:solidFill>
            </a:endParaRPr>
          </a:p>
          <a:p>
            <a:pPr>
              <a:lnSpc>
                <a:spcPct val="100000"/>
              </a:lnSpc>
              <a:buFont typeface="Wingdings" pitchFamily="2" charset="2"/>
              <a:buChar char="ü"/>
            </a:pPr>
            <a:endParaRPr lang="en-GB" sz="2400" b="1" dirty="0">
              <a:solidFill>
                <a:srgbClr val="002060"/>
              </a:solidFill>
            </a:endParaRPr>
          </a:p>
          <a:p>
            <a:pPr>
              <a:lnSpc>
                <a:spcPct val="100000"/>
              </a:lnSpc>
              <a:buFont typeface="Wingdings" pitchFamily="2" charset="2"/>
              <a:buChar char="ü"/>
            </a:pPr>
            <a:r>
              <a:rPr lang="en-GB" sz="2400" b="1" dirty="0">
                <a:solidFill>
                  <a:srgbClr val="002060"/>
                </a:solidFill>
              </a:rPr>
              <a:t>Complete and record completion of annual training</a:t>
            </a:r>
          </a:p>
          <a:p>
            <a:pPr>
              <a:lnSpc>
                <a:spcPct val="100000"/>
              </a:lnSpc>
              <a:buFontTx/>
              <a:buChar char="-"/>
            </a:pPr>
            <a:r>
              <a:rPr lang="en-GB" sz="2000" dirty="0">
                <a:solidFill>
                  <a:srgbClr val="002060"/>
                </a:solidFill>
              </a:rPr>
              <a:t>Read KCSIE (Part 2), School Safeguarding Policy, Trust guidance</a:t>
            </a:r>
          </a:p>
          <a:p>
            <a:pPr>
              <a:lnSpc>
                <a:spcPct val="100000"/>
              </a:lnSpc>
              <a:buFontTx/>
              <a:buChar char="-"/>
            </a:pPr>
            <a:r>
              <a:rPr lang="en-GB" sz="2000" dirty="0">
                <a:solidFill>
                  <a:srgbClr val="002060"/>
                </a:solidFill>
              </a:rPr>
              <a:t>E-learning: Essential Safeguarding (NGA), Prevent Duty (HM Gov), Cyber Security (NCSC)</a:t>
            </a:r>
          </a:p>
        </p:txBody>
      </p:sp>
      <p:sp>
        <p:nvSpPr>
          <p:cNvPr id="2" name="Rectangle: Rounded Corners 1">
            <a:extLst>
              <a:ext uri="{FF2B5EF4-FFF2-40B4-BE49-F238E27FC236}">
                <a16:creationId xmlns:a16="http://schemas.microsoft.com/office/drawing/2014/main" id="{27C4D6A9-1CB5-1B16-604D-287062255D41}"/>
              </a:ext>
            </a:extLst>
          </p:cNvPr>
          <p:cNvSpPr/>
          <p:nvPr/>
        </p:nvSpPr>
        <p:spPr>
          <a:xfrm>
            <a:off x="339090" y="2808013"/>
            <a:ext cx="11487982" cy="227198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00000"/>
              </a:lnSpc>
              <a:buFontTx/>
              <a:buChar char="-"/>
            </a:pPr>
            <a:r>
              <a:rPr lang="en-GB" sz="2400" dirty="0">
                <a:solidFill>
                  <a:schemeClr val="bg1"/>
                </a:solidFill>
              </a:rPr>
              <a:t> What steps is the school taking to implement the KCSIE updates?</a:t>
            </a:r>
          </a:p>
          <a:p>
            <a:pPr>
              <a:lnSpc>
                <a:spcPct val="100000"/>
              </a:lnSpc>
              <a:buFontTx/>
              <a:buChar char="-"/>
            </a:pPr>
            <a:r>
              <a:rPr lang="en-GB" sz="2400" dirty="0">
                <a:solidFill>
                  <a:schemeClr val="bg1"/>
                </a:solidFill>
              </a:rPr>
              <a:t> How are DSLs/Safeguarding teams being supported to manage growing responsibilities?</a:t>
            </a:r>
          </a:p>
          <a:p>
            <a:pPr>
              <a:lnSpc>
                <a:spcPct val="100000"/>
              </a:lnSpc>
              <a:buFontTx/>
              <a:buChar char="-"/>
            </a:pPr>
            <a:r>
              <a:rPr lang="en-GB" sz="2400" dirty="0">
                <a:solidFill>
                  <a:schemeClr val="bg1"/>
                </a:solidFill>
              </a:rPr>
              <a:t> How will the school ensure its systems and processes remain compliant and effective?</a:t>
            </a:r>
          </a:p>
          <a:p>
            <a:pPr>
              <a:lnSpc>
                <a:spcPct val="100000"/>
              </a:lnSpc>
              <a:buFontTx/>
              <a:buChar char="-"/>
            </a:pPr>
            <a:r>
              <a:rPr lang="en-GB" sz="2400" dirty="0">
                <a:solidFill>
                  <a:schemeClr val="bg1"/>
                </a:solidFill>
              </a:rPr>
              <a:t> Have all staff completed training, including covering the changes?  How does the school know this training is effective?</a:t>
            </a:r>
          </a:p>
        </p:txBody>
      </p:sp>
      <p:pic>
        <p:nvPicPr>
          <p:cNvPr id="3" name="Picture 2">
            <a:extLst>
              <a:ext uri="{FF2B5EF4-FFF2-40B4-BE49-F238E27FC236}">
                <a16:creationId xmlns:a16="http://schemas.microsoft.com/office/drawing/2014/main" id="{3FE82A8F-A28B-A4D7-04A0-41C706244E0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30647" y="0"/>
            <a:ext cx="1457325" cy="1457325"/>
          </a:xfrm>
          <a:prstGeom prst="rect">
            <a:avLst/>
          </a:prstGeom>
          <a:noFill/>
          <a:ln>
            <a:noFill/>
          </a:ln>
        </p:spPr>
      </p:pic>
    </p:spTree>
    <p:extLst>
      <p:ext uri="{BB962C8B-B14F-4D97-AF65-F5344CB8AC3E}">
        <p14:creationId xmlns:p14="http://schemas.microsoft.com/office/powerpoint/2010/main" val="13346351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9E969-BB0F-F645-B2F7-189B4B6DC5A3}"/>
              </a:ext>
            </a:extLst>
          </p:cNvPr>
          <p:cNvSpPr>
            <a:spLocks noGrp="1"/>
          </p:cNvSpPr>
          <p:nvPr>
            <p:ph type="ctrTitle"/>
          </p:nvPr>
        </p:nvSpPr>
        <p:spPr>
          <a:xfrm>
            <a:off x="1524000" y="2393874"/>
            <a:ext cx="9144000" cy="1035126"/>
          </a:xfrm>
        </p:spPr>
        <p:txBody>
          <a:bodyPr/>
          <a:lstStyle/>
          <a:p>
            <a:r>
              <a:rPr lang="en-GB" b="1" dirty="0">
                <a:solidFill>
                  <a:srgbClr val="002060"/>
                </a:solidFill>
                <a:latin typeface="+mn-lt"/>
              </a:rPr>
              <a:t>Our Approach </a:t>
            </a:r>
            <a:endParaRPr lang="en-US" b="1" dirty="0">
              <a:solidFill>
                <a:srgbClr val="002060"/>
              </a:solidFill>
              <a:latin typeface="+mn-lt"/>
            </a:endParaRPr>
          </a:p>
        </p:txBody>
      </p:sp>
      <p:sp>
        <p:nvSpPr>
          <p:cNvPr id="6" name="Slide Number Placeholder 5">
            <a:extLst>
              <a:ext uri="{FF2B5EF4-FFF2-40B4-BE49-F238E27FC236}">
                <a16:creationId xmlns:a16="http://schemas.microsoft.com/office/drawing/2014/main" id="{9BBC828F-8D75-7344-B108-09C2FBE7E92D}"/>
              </a:ext>
            </a:extLst>
          </p:cNvPr>
          <p:cNvSpPr>
            <a:spLocks noGrp="1"/>
          </p:cNvSpPr>
          <p:nvPr>
            <p:ph type="sldNum" sz="quarter" idx="12"/>
          </p:nvPr>
        </p:nvSpPr>
        <p:spPr/>
        <p:txBody>
          <a:bodyPr/>
          <a:lstStyle/>
          <a:p>
            <a:fld id="{FF95C601-5697-CE43-8EE4-B5D2B114099E}" type="slidenum">
              <a:rPr lang="en-US" smtClean="0"/>
              <a:t>12</a:t>
            </a:fld>
            <a:endParaRPr lang="en-US"/>
          </a:p>
        </p:txBody>
      </p:sp>
      <p:sp>
        <p:nvSpPr>
          <p:cNvPr id="9" name="Rectangle: Rounded Corners 8">
            <a:extLst>
              <a:ext uri="{FF2B5EF4-FFF2-40B4-BE49-F238E27FC236}">
                <a16:creationId xmlns:a16="http://schemas.microsoft.com/office/drawing/2014/main" id="{65EF8D72-393B-6F44-47C1-FDAB01859C1C}"/>
              </a:ext>
            </a:extLst>
          </p:cNvPr>
          <p:cNvSpPr/>
          <p:nvPr/>
        </p:nvSpPr>
        <p:spPr>
          <a:xfrm>
            <a:off x="2393001" y="3701121"/>
            <a:ext cx="2250090" cy="86816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t>Clarity</a:t>
            </a:r>
          </a:p>
        </p:txBody>
      </p:sp>
      <p:sp>
        <p:nvSpPr>
          <p:cNvPr id="12" name="Rectangle: Rounded Corners 11">
            <a:extLst>
              <a:ext uri="{FF2B5EF4-FFF2-40B4-BE49-F238E27FC236}">
                <a16:creationId xmlns:a16="http://schemas.microsoft.com/office/drawing/2014/main" id="{B261F0E8-975A-40F5-3512-22BED9AE64B2}"/>
              </a:ext>
            </a:extLst>
          </p:cNvPr>
          <p:cNvSpPr/>
          <p:nvPr/>
        </p:nvSpPr>
        <p:spPr>
          <a:xfrm>
            <a:off x="4801622" y="3701121"/>
            <a:ext cx="2250090" cy="86816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t>Collaboration</a:t>
            </a:r>
          </a:p>
        </p:txBody>
      </p:sp>
      <p:sp>
        <p:nvSpPr>
          <p:cNvPr id="14" name="Rectangle: Rounded Corners 13">
            <a:extLst>
              <a:ext uri="{FF2B5EF4-FFF2-40B4-BE49-F238E27FC236}">
                <a16:creationId xmlns:a16="http://schemas.microsoft.com/office/drawing/2014/main" id="{AD2ED830-C2E1-9300-BA5B-87672DF7A0FD}"/>
              </a:ext>
            </a:extLst>
          </p:cNvPr>
          <p:cNvSpPr/>
          <p:nvPr/>
        </p:nvSpPr>
        <p:spPr>
          <a:xfrm>
            <a:off x="7168057" y="3718437"/>
            <a:ext cx="2250090" cy="86816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t>Challenge</a:t>
            </a:r>
          </a:p>
        </p:txBody>
      </p:sp>
      <p:sp>
        <p:nvSpPr>
          <p:cNvPr id="16" name="Rectangle: Rounded Corners 15">
            <a:extLst>
              <a:ext uri="{FF2B5EF4-FFF2-40B4-BE49-F238E27FC236}">
                <a16:creationId xmlns:a16="http://schemas.microsoft.com/office/drawing/2014/main" id="{BCC61BB6-6832-4AA7-E97A-AB6F7AFF4BEE}"/>
              </a:ext>
            </a:extLst>
          </p:cNvPr>
          <p:cNvSpPr/>
          <p:nvPr/>
        </p:nvSpPr>
        <p:spPr>
          <a:xfrm>
            <a:off x="2393001" y="4773741"/>
            <a:ext cx="7025146" cy="86816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t>Continuous Improvement</a:t>
            </a:r>
          </a:p>
        </p:txBody>
      </p:sp>
      <p:sp>
        <p:nvSpPr>
          <p:cNvPr id="5" name="Footer Placeholder 3">
            <a:extLst>
              <a:ext uri="{FF2B5EF4-FFF2-40B4-BE49-F238E27FC236}">
                <a16:creationId xmlns:a16="http://schemas.microsoft.com/office/drawing/2014/main" id="{57374638-5866-A8A9-9676-A6C3AEAB423E}"/>
              </a:ext>
            </a:extLst>
          </p:cNvPr>
          <p:cNvSpPr txBox="1">
            <a:spLocks/>
          </p:cNvSpPr>
          <p:nvPr/>
        </p:nvSpPr>
        <p:spPr>
          <a:xfrm>
            <a:off x="3869267" y="627102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Improving Life Chances through Education and Opportunity</a:t>
            </a:r>
            <a:endParaRPr lang="en-US" dirty="0"/>
          </a:p>
        </p:txBody>
      </p:sp>
      <p:pic>
        <p:nvPicPr>
          <p:cNvPr id="3" name="Picture 2">
            <a:extLst>
              <a:ext uri="{FF2B5EF4-FFF2-40B4-BE49-F238E27FC236}">
                <a16:creationId xmlns:a16="http://schemas.microsoft.com/office/drawing/2014/main" id="{9D16F784-821A-2D54-B73E-528D707ABAB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57812" y="37901"/>
            <a:ext cx="1993900" cy="1993900"/>
          </a:xfrm>
          <a:prstGeom prst="rect">
            <a:avLst/>
          </a:prstGeom>
          <a:noFill/>
          <a:ln>
            <a:noFill/>
          </a:ln>
        </p:spPr>
      </p:pic>
    </p:spTree>
    <p:extLst>
      <p:ext uri="{BB962C8B-B14F-4D97-AF65-F5344CB8AC3E}">
        <p14:creationId xmlns:p14="http://schemas.microsoft.com/office/powerpoint/2010/main" val="1382390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F7F9D9-1053-A7EF-ED94-AAC1F9BB0D30}"/>
              </a:ext>
            </a:extLst>
          </p:cNvPr>
          <p:cNvSpPr>
            <a:spLocks noGrp="1"/>
          </p:cNvSpPr>
          <p:nvPr>
            <p:ph idx="1"/>
          </p:nvPr>
        </p:nvSpPr>
        <p:spPr>
          <a:xfrm>
            <a:off x="614524" y="1862131"/>
            <a:ext cx="8265825" cy="4351338"/>
          </a:xfrm>
        </p:spPr>
        <p:txBody>
          <a:bodyPr>
            <a:normAutofit lnSpcReduction="10000"/>
          </a:bodyPr>
          <a:lstStyle/>
          <a:p>
            <a:r>
              <a:rPr lang="en-GB" dirty="0">
                <a:solidFill>
                  <a:srgbClr val="002060"/>
                </a:solidFill>
              </a:rPr>
              <a:t>Provide a consistent safeguarding experience for students and staff across schools and through transition so that pupils and students ‘stay safe and feel well’</a:t>
            </a:r>
          </a:p>
          <a:p>
            <a:endParaRPr lang="en-GB" dirty="0">
              <a:solidFill>
                <a:srgbClr val="002060"/>
              </a:solidFill>
            </a:endParaRPr>
          </a:p>
          <a:p>
            <a:r>
              <a:rPr lang="en-GB" dirty="0">
                <a:solidFill>
                  <a:srgbClr val="002060"/>
                </a:solidFill>
              </a:rPr>
              <a:t>Robust, responsive, reflective safeguarding education and support are at the heart of all we do</a:t>
            </a:r>
          </a:p>
          <a:p>
            <a:endParaRPr lang="en-GB" dirty="0">
              <a:solidFill>
                <a:srgbClr val="002060"/>
              </a:solidFill>
            </a:endParaRPr>
          </a:p>
          <a:p>
            <a:r>
              <a:rPr lang="en-GB" dirty="0">
                <a:solidFill>
                  <a:srgbClr val="002060"/>
                </a:solidFill>
              </a:rPr>
              <a:t>Make an active contribution to a collaborative safeguarding community within and beyond the trust</a:t>
            </a:r>
            <a:endParaRPr lang="en-US" dirty="0">
              <a:solidFill>
                <a:srgbClr val="002060"/>
              </a:solidFill>
            </a:endParaRPr>
          </a:p>
        </p:txBody>
      </p:sp>
      <p:sp>
        <p:nvSpPr>
          <p:cNvPr id="2" name="Title 1">
            <a:extLst>
              <a:ext uri="{FF2B5EF4-FFF2-40B4-BE49-F238E27FC236}">
                <a16:creationId xmlns:a16="http://schemas.microsoft.com/office/drawing/2014/main" id="{8AE037F7-FC7D-A34B-7330-5C71D68EA303}"/>
              </a:ext>
            </a:extLst>
          </p:cNvPr>
          <p:cNvSpPr>
            <a:spLocks noGrp="1"/>
          </p:cNvSpPr>
          <p:nvPr>
            <p:ph type="title"/>
          </p:nvPr>
        </p:nvSpPr>
        <p:spPr>
          <a:xfrm>
            <a:off x="3240689" y="644531"/>
            <a:ext cx="11273132" cy="710527"/>
          </a:xfrm>
        </p:spPr>
        <p:txBody>
          <a:bodyPr>
            <a:normAutofit/>
          </a:bodyPr>
          <a:lstStyle/>
          <a:p>
            <a:r>
              <a:rPr lang="en-GB" b="1" dirty="0">
                <a:solidFill>
                  <a:srgbClr val="002060"/>
                </a:solidFill>
                <a:latin typeface="+mn-lt"/>
              </a:rPr>
              <a:t>Our aims for safeguarding </a:t>
            </a:r>
            <a:endParaRPr lang="en-US" b="1" dirty="0">
              <a:solidFill>
                <a:srgbClr val="002060"/>
              </a:solidFill>
              <a:latin typeface="+mn-lt"/>
            </a:endParaRPr>
          </a:p>
        </p:txBody>
      </p:sp>
      <p:sp>
        <p:nvSpPr>
          <p:cNvPr id="5" name="Slide Number Placeholder 4">
            <a:extLst>
              <a:ext uri="{FF2B5EF4-FFF2-40B4-BE49-F238E27FC236}">
                <a16:creationId xmlns:a16="http://schemas.microsoft.com/office/drawing/2014/main" id="{69AC1A67-4B18-9635-C95E-C3D740C88FD7}"/>
              </a:ext>
            </a:extLst>
          </p:cNvPr>
          <p:cNvSpPr>
            <a:spLocks noGrp="1"/>
          </p:cNvSpPr>
          <p:nvPr>
            <p:ph type="sldNum" sz="quarter" idx="12"/>
          </p:nvPr>
        </p:nvSpPr>
        <p:spPr/>
        <p:txBody>
          <a:bodyPr/>
          <a:lstStyle/>
          <a:p>
            <a:fld id="{FF95C601-5697-CE43-8EE4-B5D2B114099E}" type="slidenum">
              <a:rPr lang="en-US" smtClean="0"/>
              <a:t>13</a:t>
            </a:fld>
            <a:endParaRPr lang="en-US" dirty="0"/>
          </a:p>
        </p:txBody>
      </p:sp>
      <p:pic>
        <p:nvPicPr>
          <p:cNvPr id="10" name="Picture 10">
            <a:extLst>
              <a:ext uri="{FF2B5EF4-FFF2-40B4-BE49-F238E27FC236}">
                <a16:creationId xmlns:a16="http://schemas.microsoft.com/office/drawing/2014/main" id="{02DD8984-DB03-935B-D3AA-87A9286C1B1E}"/>
              </a:ext>
            </a:extLst>
          </p:cNvPr>
          <p:cNvPicPr>
            <a:picLocks noChangeAspect="1"/>
          </p:cNvPicPr>
          <p:nvPr/>
        </p:nvPicPr>
        <p:blipFill>
          <a:blip r:embed="rId3"/>
          <a:stretch>
            <a:fillRect/>
          </a:stretch>
        </p:blipFill>
        <p:spPr>
          <a:xfrm rot="458947">
            <a:off x="9178431" y="612636"/>
            <a:ext cx="2481943" cy="464476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ectangle: Rounded Corners 6">
            <a:extLst>
              <a:ext uri="{FF2B5EF4-FFF2-40B4-BE49-F238E27FC236}">
                <a16:creationId xmlns:a16="http://schemas.microsoft.com/office/drawing/2014/main" id="{9B6BA103-22DE-61EF-9C2C-9A9413B44396}"/>
              </a:ext>
            </a:extLst>
          </p:cNvPr>
          <p:cNvSpPr/>
          <p:nvPr/>
        </p:nvSpPr>
        <p:spPr>
          <a:xfrm>
            <a:off x="280116" y="319087"/>
            <a:ext cx="2960573" cy="114229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t>Clarity of purpose</a:t>
            </a:r>
          </a:p>
        </p:txBody>
      </p:sp>
      <p:sp>
        <p:nvSpPr>
          <p:cNvPr id="9" name="Footer Placeholder 3">
            <a:extLst>
              <a:ext uri="{FF2B5EF4-FFF2-40B4-BE49-F238E27FC236}">
                <a16:creationId xmlns:a16="http://schemas.microsoft.com/office/drawing/2014/main" id="{B9036760-5094-FACA-E86A-FA76A586E794}"/>
              </a:ext>
            </a:extLst>
          </p:cNvPr>
          <p:cNvSpPr txBox="1">
            <a:spLocks/>
          </p:cNvSpPr>
          <p:nvPr/>
        </p:nvSpPr>
        <p:spPr>
          <a:xfrm>
            <a:off x="3581401" y="6314017"/>
            <a:ext cx="4114800" cy="341312"/>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Improving Life Chances through Education and Opportunity</a:t>
            </a:r>
            <a:endParaRPr lang="en-US" dirty="0"/>
          </a:p>
        </p:txBody>
      </p:sp>
      <p:pic>
        <p:nvPicPr>
          <p:cNvPr id="4" name="Picture 3">
            <a:extLst>
              <a:ext uri="{FF2B5EF4-FFF2-40B4-BE49-F238E27FC236}">
                <a16:creationId xmlns:a16="http://schemas.microsoft.com/office/drawing/2014/main" id="{54E4D7F1-40EB-CCC9-F407-1594A8B31BA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113905" y="5727357"/>
            <a:ext cx="844550" cy="844550"/>
          </a:xfrm>
          <a:prstGeom prst="rect">
            <a:avLst/>
          </a:prstGeom>
          <a:noFill/>
          <a:ln>
            <a:noFill/>
          </a:ln>
        </p:spPr>
      </p:pic>
    </p:spTree>
    <p:extLst>
      <p:ext uri="{BB962C8B-B14F-4D97-AF65-F5344CB8AC3E}">
        <p14:creationId xmlns:p14="http://schemas.microsoft.com/office/powerpoint/2010/main" val="1870470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50A4D-F69B-FCCA-EE5A-1EE619A3E063}"/>
              </a:ext>
            </a:extLst>
          </p:cNvPr>
          <p:cNvSpPr>
            <a:spLocks noGrp="1"/>
          </p:cNvSpPr>
          <p:nvPr>
            <p:ph type="title"/>
          </p:nvPr>
        </p:nvSpPr>
        <p:spPr>
          <a:xfrm>
            <a:off x="2686088" y="18080"/>
            <a:ext cx="9505912" cy="1232876"/>
          </a:xfrm>
        </p:spPr>
        <p:txBody>
          <a:bodyPr>
            <a:normAutofit/>
          </a:bodyPr>
          <a:lstStyle/>
          <a:p>
            <a:pPr algn="ctr"/>
            <a:r>
              <a:rPr lang="en-GB" sz="3200" b="1" dirty="0">
                <a:solidFill>
                  <a:srgbClr val="002060"/>
                </a:solidFill>
                <a:latin typeface="+mn-lt"/>
              </a:rPr>
              <a:t>Trust Board (TB) - Local Academy Committee (LAC)</a:t>
            </a:r>
            <a:endParaRPr lang="en-US" sz="3200" b="1" dirty="0">
              <a:solidFill>
                <a:srgbClr val="002060"/>
              </a:solidFill>
              <a:latin typeface="+mn-lt"/>
            </a:endParaRPr>
          </a:p>
        </p:txBody>
      </p:sp>
      <p:sp>
        <p:nvSpPr>
          <p:cNvPr id="3" name="Content Placeholder 2">
            <a:extLst>
              <a:ext uri="{FF2B5EF4-FFF2-40B4-BE49-F238E27FC236}">
                <a16:creationId xmlns:a16="http://schemas.microsoft.com/office/drawing/2014/main" id="{18C82882-614C-4F5F-27D7-C6613404D387}"/>
              </a:ext>
            </a:extLst>
          </p:cNvPr>
          <p:cNvSpPr>
            <a:spLocks noGrp="1"/>
          </p:cNvSpPr>
          <p:nvPr>
            <p:ph idx="1"/>
          </p:nvPr>
        </p:nvSpPr>
        <p:spPr>
          <a:xfrm>
            <a:off x="838200" y="1341609"/>
            <a:ext cx="10515600" cy="1416339"/>
          </a:xfrm>
        </p:spPr>
        <p:txBody>
          <a:bodyPr/>
          <a:lstStyle/>
          <a:p>
            <a:pPr marL="0" indent="0">
              <a:buNone/>
            </a:pPr>
            <a:r>
              <a:rPr lang="en-US" dirty="0">
                <a:solidFill>
                  <a:srgbClr val="002060"/>
                </a:solidFill>
              </a:rPr>
              <a:t>Governing bodies and proprietors have a strategic responsibility for their school’s or college’s safeguarding arrangements and must ensure that they comply with their duties under legislation. </a:t>
            </a:r>
            <a:r>
              <a:rPr lang="en-US" sz="1800" i="1" dirty="0">
                <a:solidFill>
                  <a:srgbClr val="002060"/>
                </a:solidFill>
              </a:rPr>
              <a:t>(KCSIE</a:t>
            </a:r>
            <a:r>
              <a:rPr lang="en-GB" sz="1800" i="1" dirty="0">
                <a:solidFill>
                  <a:srgbClr val="002060"/>
                </a:solidFill>
              </a:rPr>
              <a:t>)</a:t>
            </a:r>
            <a:endParaRPr lang="en-US" sz="1800" i="1" dirty="0">
              <a:solidFill>
                <a:srgbClr val="002060"/>
              </a:solidFill>
            </a:endParaRPr>
          </a:p>
        </p:txBody>
      </p:sp>
      <p:sp>
        <p:nvSpPr>
          <p:cNvPr id="5" name="Slide Number Placeholder 4">
            <a:extLst>
              <a:ext uri="{FF2B5EF4-FFF2-40B4-BE49-F238E27FC236}">
                <a16:creationId xmlns:a16="http://schemas.microsoft.com/office/drawing/2014/main" id="{F076EBFD-A712-D410-46AD-7BE348AF2197}"/>
              </a:ext>
            </a:extLst>
          </p:cNvPr>
          <p:cNvSpPr>
            <a:spLocks noGrp="1"/>
          </p:cNvSpPr>
          <p:nvPr>
            <p:ph type="sldNum" sz="quarter" idx="12"/>
          </p:nvPr>
        </p:nvSpPr>
        <p:spPr>
          <a:xfrm>
            <a:off x="9362016" y="6546849"/>
            <a:ext cx="2743200" cy="365125"/>
          </a:xfrm>
        </p:spPr>
        <p:txBody>
          <a:bodyPr/>
          <a:lstStyle/>
          <a:p>
            <a:fld id="{FF95C601-5697-CE43-8EE4-B5D2B114099E}" type="slidenum">
              <a:rPr lang="en-US" smtClean="0"/>
              <a:t>14</a:t>
            </a:fld>
            <a:endParaRPr lang="en-US"/>
          </a:p>
        </p:txBody>
      </p:sp>
      <p:sp>
        <p:nvSpPr>
          <p:cNvPr id="7" name="TextBox 6">
            <a:extLst>
              <a:ext uri="{FF2B5EF4-FFF2-40B4-BE49-F238E27FC236}">
                <a16:creationId xmlns:a16="http://schemas.microsoft.com/office/drawing/2014/main" id="{A2B95892-1AFD-F1C3-E8A9-11BC27AA65C0}"/>
              </a:ext>
            </a:extLst>
          </p:cNvPr>
          <p:cNvSpPr txBox="1"/>
          <p:nvPr/>
        </p:nvSpPr>
        <p:spPr>
          <a:xfrm>
            <a:off x="198671" y="3399949"/>
            <a:ext cx="2201667" cy="923330"/>
          </a:xfrm>
          <a:prstGeom prst="rect">
            <a:avLst/>
          </a:prstGeom>
          <a:noFill/>
        </p:spPr>
        <p:txBody>
          <a:bodyPr wrap="square" rtlCol="0">
            <a:spAutoFit/>
          </a:bodyPr>
          <a:lstStyle/>
          <a:p>
            <a:pPr algn="ctr"/>
            <a:r>
              <a:rPr lang="en-US" dirty="0"/>
              <a:t>Policies and procedures</a:t>
            </a:r>
            <a:r>
              <a:rPr lang="en-GB" dirty="0"/>
              <a:t> inc risk management</a:t>
            </a:r>
            <a:endParaRPr lang="en-US" dirty="0"/>
          </a:p>
        </p:txBody>
      </p:sp>
      <p:sp>
        <p:nvSpPr>
          <p:cNvPr id="8" name="TextBox 7">
            <a:extLst>
              <a:ext uri="{FF2B5EF4-FFF2-40B4-BE49-F238E27FC236}">
                <a16:creationId xmlns:a16="http://schemas.microsoft.com/office/drawing/2014/main" id="{2E4ABE39-A1DB-4B54-C801-34D772FEBFE6}"/>
              </a:ext>
            </a:extLst>
          </p:cNvPr>
          <p:cNvSpPr txBox="1"/>
          <p:nvPr/>
        </p:nvSpPr>
        <p:spPr>
          <a:xfrm>
            <a:off x="2400339" y="3534107"/>
            <a:ext cx="2740726" cy="923330"/>
          </a:xfrm>
          <a:prstGeom prst="rect">
            <a:avLst/>
          </a:prstGeom>
          <a:noFill/>
        </p:spPr>
        <p:txBody>
          <a:bodyPr wrap="square" rtlCol="0">
            <a:spAutoFit/>
          </a:bodyPr>
          <a:lstStyle/>
          <a:p>
            <a:pPr algn="ctr"/>
            <a:r>
              <a:rPr lang="en-US" dirty="0"/>
              <a:t>Appointing a designated safeguarding lead/teacher for children</a:t>
            </a:r>
            <a:r>
              <a:rPr lang="en-GB" dirty="0"/>
              <a:t> we care for</a:t>
            </a:r>
            <a:endParaRPr lang="en-US" dirty="0"/>
          </a:p>
        </p:txBody>
      </p:sp>
      <p:sp>
        <p:nvSpPr>
          <p:cNvPr id="9" name="TextBox 8">
            <a:extLst>
              <a:ext uri="{FF2B5EF4-FFF2-40B4-BE49-F238E27FC236}">
                <a16:creationId xmlns:a16="http://schemas.microsoft.com/office/drawing/2014/main" id="{2EAC5FD1-4B0A-B830-CB17-6CF506F0E530}"/>
              </a:ext>
            </a:extLst>
          </p:cNvPr>
          <p:cNvSpPr txBox="1"/>
          <p:nvPr/>
        </p:nvSpPr>
        <p:spPr>
          <a:xfrm>
            <a:off x="5402888" y="3301219"/>
            <a:ext cx="2740726" cy="646331"/>
          </a:xfrm>
          <a:prstGeom prst="rect">
            <a:avLst/>
          </a:prstGeom>
          <a:noFill/>
        </p:spPr>
        <p:txBody>
          <a:bodyPr wrap="square" rtlCol="0">
            <a:spAutoFit/>
          </a:bodyPr>
          <a:lstStyle/>
          <a:p>
            <a:pPr algn="ctr"/>
            <a:r>
              <a:rPr lang="en-US" dirty="0"/>
              <a:t>Appointing a safeguarding </a:t>
            </a:r>
            <a:r>
              <a:rPr lang="en-GB" dirty="0"/>
              <a:t>trustee/</a:t>
            </a:r>
            <a:r>
              <a:rPr lang="en-US" dirty="0"/>
              <a:t>governor</a:t>
            </a:r>
          </a:p>
        </p:txBody>
      </p:sp>
      <p:sp>
        <p:nvSpPr>
          <p:cNvPr id="10" name="TextBox 9">
            <a:extLst>
              <a:ext uri="{FF2B5EF4-FFF2-40B4-BE49-F238E27FC236}">
                <a16:creationId xmlns:a16="http://schemas.microsoft.com/office/drawing/2014/main" id="{CD344316-DA34-7773-C72D-EDB3F0F55658}"/>
              </a:ext>
            </a:extLst>
          </p:cNvPr>
          <p:cNvSpPr txBox="1"/>
          <p:nvPr/>
        </p:nvSpPr>
        <p:spPr>
          <a:xfrm>
            <a:off x="6153872" y="4421495"/>
            <a:ext cx="2829805" cy="369332"/>
          </a:xfrm>
          <a:prstGeom prst="rect">
            <a:avLst/>
          </a:prstGeom>
          <a:noFill/>
        </p:spPr>
        <p:txBody>
          <a:bodyPr wrap="square" rtlCol="0">
            <a:spAutoFit/>
          </a:bodyPr>
          <a:lstStyle/>
          <a:p>
            <a:pPr algn="ctr"/>
            <a:r>
              <a:rPr lang="en-US" dirty="0"/>
              <a:t>Single Central Register (SCR)</a:t>
            </a:r>
          </a:p>
        </p:txBody>
      </p:sp>
      <p:sp>
        <p:nvSpPr>
          <p:cNvPr id="11" name="TextBox 10">
            <a:extLst>
              <a:ext uri="{FF2B5EF4-FFF2-40B4-BE49-F238E27FC236}">
                <a16:creationId xmlns:a16="http://schemas.microsoft.com/office/drawing/2014/main" id="{508C5EC0-3040-AC7E-0470-60F8AFE65470}"/>
              </a:ext>
            </a:extLst>
          </p:cNvPr>
          <p:cNvSpPr txBox="1"/>
          <p:nvPr/>
        </p:nvSpPr>
        <p:spPr>
          <a:xfrm>
            <a:off x="543708" y="5151106"/>
            <a:ext cx="4339033" cy="369332"/>
          </a:xfrm>
          <a:prstGeom prst="rect">
            <a:avLst/>
          </a:prstGeom>
          <a:noFill/>
        </p:spPr>
        <p:txBody>
          <a:bodyPr wrap="square" rtlCol="0">
            <a:spAutoFit/>
          </a:bodyPr>
          <a:lstStyle/>
          <a:p>
            <a:pPr algn="ctr"/>
            <a:r>
              <a:rPr lang="en-US" dirty="0"/>
              <a:t>Ensure staff receive appropriate training</a:t>
            </a:r>
          </a:p>
        </p:txBody>
      </p:sp>
      <p:sp>
        <p:nvSpPr>
          <p:cNvPr id="12" name="TextBox 11">
            <a:extLst>
              <a:ext uri="{FF2B5EF4-FFF2-40B4-BE49-F238E27FC236}">
                <a16:creationId xmlns:a16="http://schemas.microsoft.com/office/drawing/2014/main" id="{2BC0844A-98F5-0F67-717E-AC0DEFD7140B}"/>
              </a:ext>
            </a:extLst>
          </p:cNvPr>
          <p:cNvSpPr txBox="1"/>
          <p:nvPr/>
        </p:nvSpPr>
        <p:spPr>
          <a:xfrm>
            <a:off x="4002501" y="5493744"/>
            <a:ext cx="4587226" cy="369332"/>
          </a:xfrm>
          <a:prstGeom prst="rect">
            <a:avLst/>
          </a:prstGeom>
          <a:noFill/>
        </p:spPr>
        <p:txBody>
          <a:bodyPr wrap="square" rtlCol="0">
            <a:spAutoFit/>
          </a:bodyPr>
          <a:lstStyle/>
          <a:p>
            <a:pPr algn="ctr"/>
            <a:r>
              <a:rPr lang="en-US" dirty="0"/>
              <a:t>Ensure pupils are taught about safeguarding</a:t>
            </a:r>
          </a:p>
        </p:txBody>
      </p:sp>
      <p:sp>
        <p:nvSpPr>
          <p:cNvPr id="13" name="TextBox 12">
            <a:extLst>
              <a:ext uri="{FF2B5EF4-FFF2-40B4-BE49-F238E27FC236}">
                <a16:creationId xmlns:a16="http://schemas.microsoft.com/office/drawing/2014/main" id="{205623A3-5F35-0D46-783A-EE02D9157E39}"/>
              </a:ext>
            </a:extLst>
          </p:cNvPr>
          <p:cNvSpPr txBox="1"/>
          <p:nvPr/>
        </p:nvSpPr>
        <p:spPr>
          <a:xfrm>
            <a:off x="8863283" y="3168209"/>
            <a:ext cx="2938647" cy="646331"/>
          </a:xfrm>
          <a:prstGeom prst="rect">
            <a:avLst/>
          </a:prstGeom>
          <a:noFill/>
        </p:spPr>
        <p:txBody>
          <a:bodyPr wrap="square" rtlCol="0">
            <a:spAutoFit/>
          </a:bodyPr>
          <a:lstStyle/>
          <a:p>
            <a:pPr algn="ctr"/>
            <a:r>
              <a:rPr lang="en-US" dirty="0"/>
              <a:t>Ensure governors receive appropriate training</a:t>
            </a:r>
          </a:p>
        </p:txBody>
      </p:sp>
      <p:sp>
        <p:nvSpPr>
          <p:cNvPr id="14" name="TextBox 13">
            <a:extLst>
              <a:ext uri="{FF2B5EF4-FFF2-40B4-BE49-F238E27FC236}">
                <a16:creationId xmlns:a16="http://schemas.microsoft.com/office/drawing/2014/main" id="{AD1D69FB-739F-0970-9A2F-A8AD9D07ACDD}"/>
              </a:ext>
            </a:extLst>
          </p:cNvPr>
          <p:cNvSpPr txBox="1"/>
          <p:nvPr/>
        </p:nvSpPr>
        <p:spPr>
          <a:xfrm>
            <a:off x="198672" y="4313505"/>
            <a:ext cx="2021070" cy="646331"/>
          </a:xfrm>
          <a:prstGeom prst="rect">
            <a:avLst/>
          </a:prstGeom>
          <a:solidFill>
            <a:srgbClr val="CD4C9E"/>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GB" dirty="0"/>
              <a:t>TB policy, system +</a:t>
            </a:r>
            <a:r>
              <a:rPr lang="en-US" dirty="0"/>
              <a:t> </a:t>
            </a:r>
            <a:r>
              <a:rPr lang="en-GB" dirty="0"/>
              <a:t>LAC</a:t>
            </a:r>
            <a:r>
              <a:rPr lang="en-US" dirty="0"/>
              <a:t> oversight</a:t>
            </a:r>
          </a:p>
        </p:txBody>
      </p:sp>
      <p:sp>
        <p:nvSpPr>
          <p:cNvPr id="16" name="TextBox 15">
            <a:extLst>
              <a:ext uri="{FF2B5EF4-FFF2-40B4-BE49-F238E27FC236}">
                <a16:creationId xmlns:a16="http://schemas.microsoft.com/office/drawing/2014/main" id="{089302D6-21B3-2F93-8818-33B62B6E3025}"/>
              </a:ext>
            </a:extLst>
          </p:cNvPr>
          <p:cNvSpPr txBox="1"/>
          <p:nvPr/>
        </p:nvSpPr>
        <p:spPr>
          <a:xfrm>
            <a:off x="2400339" y="4542022"/>
            <a:ext cx="2740726" cy="369332"/>
          </a:xfrm>
          <a:prstGeom prst="rect">
            <a:avLst/>
          </a:prstGeom>
          <a:solidFill>
            <a:srgbClr val="CD4C9E"/>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a:t>LA</a:t>
            </a:r>
            <a:r>
              <a:rPr lang="en-GB" dirty="0"/>
              <a:t>C</a:t>
            </a:r>
            <a:r>
              <a:rPr lang="en-US" dirty="0"/>
              <a:t> oversight</a:t>
            </a:r>
          </a:p>
        </p:txBody>
      </p:sp>
      <p:sp>
        <p:nvSpPr>
          <p:cNvPr id="17" name="TextBox 16">
            <a:extLst>
              <a:ext uri="{FF2B5EF4-FFF2-40B4-BE49-F238E27FC236}">
                <a16:creationId xmlns:a16="http://schemas.microsoft.com/office/drawing/2014/main" id="{FD2879F0-71E5-8284-9B23-F1F0F4A34BB9}"/>
              </a:ext>
            </a:extLst>
          </p:cNvPr>
          <p:cNvSpPr txBox="1"/>
          <p:nvPr/>
        </p:nvSpPr>
        <p:spPr>
          <a:xfrm>
            <a:off x="5529298" y="3963613"/>
            <a:ext cx="2507672" cy="369332"/>
          </a:xfrm>
          <a:prstGeom prst="rect">
            <a:avLst/>
          </a:prstGeom>
          <a:solidFill>
            <a:srgbClr val="CD4C9E"/>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GB" dirty="0"/>
              <a:t>TB/</a:t>
            </a:r>
            <a:r>
              <a:rPr lang="en-US" dirty="0"/>
              <a:t>LA</a:t>
            </a:r>
            <a:r>
              <a:rPr lang="en-GB" dirty="0"/>
              <a:t>C</a:t>
            </a:r>
            <a:r>
              <a:rPr lang="en-US" dirty="0"/>
              <a:t> decision</a:t>
            </a:r>
          </a:p>
        </p:txBody>
      </p:sp>
      <p:sp>
        <p:nvSpPr>
          <p:cNvPr id="18" name="TextBox 17">
            <a:extLst>
              <a:ext uri="{FF2B5EF4-FFF2-40B4-BE49-F238E27FC236}">
                <a16:creationId xmlns:a16="http://schemas.microsoft.com/office/drawing/2014/main" id="{389AA4FB-E327-5870-EDF4-A0D38F69337C}"/>
              </a:ext>
            </a:extLst>
          </p:cNvPr>
          <p:cNvSpPr txBox="1"/>
          <p:nvPr/>
        </p:nvSpPr>
        <p:spPr>
          <a:xfrm>
            <a:off x="6096000" y="4794571"/>
            <a:ext cx="2938647" cy="646331"/>
          </a:xfrm>
          <a:prstGeom prst="rect">
            <a:avLst/>
          </a:prstGeom>
          <a:solidFill>
            <a:srgbClr val="CD4C9E"/>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GB" dirty="0"/>
              <a:t>TB</a:t>
            </a:r>
            <a:r>
              <a:rPr lang="en-US" dirty="0"/>
              <a:t> </a:t>
            </a:r>
            <a:r>
              <a:rPr lang="en-GB" dirty="0"/>
              <a:t> policy, system, </a:t>
            </a:r>
            <a:r>
              <a:rPr lang="en-US" dirty="0"/>
              <a:t>reviews</a:t>
            </a:r>
            <a:endParaRPr lang="en-GB" dirty="0"/>
          </a:p>
          <a:p>
            <a:pPr algn="ctr"/>
            <a:r>
              <a:rPr lang="en-GB" dirty="0"/>
              <a:t>LAC oversight</a:t>
            </a:r>
            <a:endParaRPr lang="en-US" dirty="0"/>
          </a:p>
        </p:txBody>
      </p:sp>
      <p:sp>
        <p:nvSpPr>
          <p:cNvPr id="19" name="TextBox 18">
            <a:extLst>
              <a:ext uri="{FF2B5EF4-FFF2-40B4-BE49-F238E27FC236}">
                <a16:creationId xmlns:a16="http://schemas.microsoft.com/office/drawing/2014/main" id="{96014C1B-B0F7-6D1E-49E4-7B1841FECDE9}"/>
              </a:ext>
            </a:extLst>
          </p:cNvPr>
          <p:cNvSpPr txBox="1"/>
          <p:nvPr/>
        </p:nvSpPr>
        <p:spPr>
          <a:xfrm>
            <a:off x="962902" y="5605091"/>
            <a:ext cx="3039599" cy="646331"/>
          </a:xfrm>
          <a:prstGeom prst="rect">
            <a:avLst/>
          </a:prstGeom>
          <a:solidFill>
            <a:srgbClr val="CD4C9E"/>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GB" dirty="0"/>
              <a:t>TB</a:t>
            </a:r>
            <a:r>
              <a:rPr lang="en-US" dirty="0"/>
              <a:t> reviews</a:t>
            </a:r>
            <a:endParaRPr lang="en-GB" dirty="0"/>
          </a:p>
          <a:p>
            <a:pPr algn="ctr"/>
            <a:r>
              <a:rPr lang="en-GB" dirty="0"/>
              <a:t>LAC oversight</a:t>
            </a:r>
            <a:endParaRPr lang="en-US" dirty="0"/>
          </a:p>
        </p:txBody>
      </p:sp>
      <p:sp>
        <p:nvSpPr>
          <p:cNvPr id="20" name="TextBox 19">
            <a:extLst>
              <a:ext uri="{FF2B5EF4-FFF2-40B4-BE49-F238E27FC236}">
                <a16:creationId xmlns:a16="http://schemas.microsoft.com/office/drawing/2014/main" id="{FF1C1FF2-FD1C-734B-D343-25109FF80C22}"/>
              </a:ext>
            </a:extLst>
          </p:cNvPr>
          <p:cNvSpPr txBox="1"/>
          <p:nvPr/>
        </p:nvSpPr>
        <p:spPr>
          <a:xfrm>
            <a:off x="4882741" y="5857974"/>
            <a:ext cx="2938647" cy="646331"/>
          </a:xfrm>
          <a:prstGeom prst="rect">
            <a:avLst/>
          </a:prstGeom>
          <a:solidFill>
            <a:srgbClr val="CD4C9E"/>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GB" dirty="0"/>
              <a:t>TB</a:t>
            </a:r>
            <a:r>
              <a:rPr lang="en-US" dirty="0"/>
              <a:t> reviews</a:t>
            </a:r>
            <a:endParaRPr lang="en-GB" dirty="0"/>
          </a:p>
          <a:p>
            <a:pPr algn="ctr"/>
            <a:r>
              <a:rPr lang="en-GB" dirty="0"/>
              <a:t>LAC oversight</a:t>
            </a:r>
            <a:endParaRPr lang="en-US" dirty="0"/>
          </a:p>
        </p:txBody>
      </p:sp>
      <p:sp>
        <p:nvSpPr>
          <p:cNvPr id="21" name="TextBox 20">
            <a:extLst>
              <a:ext uri="{FF2B5EF4-FFF2-40B4-BE49-F238E27FC236}">
                <a16:creationId xmlns:a16="http://schemas.microsoft.com/office/drawing/2014/main" id="{A7305C7A-BC9C-BFDC-E1B6-80B4D2FE3F34}"/>
              </a:ext>
            </a:extLst>
          </p:cNvPr>
          <p:cNvSpPr txBox="1"/>
          <p:nvPr/>
        </p:nvSpPr>
        <p:spPr>
          <a:xfrm>
            <a:off x="9000053" y="3806405"/>
            <a:ext cx="2938647" cy="646331"/>
          </a:xfrm>
          <a:prstGeom prst="rect">
            <a:avLst/>
          </a:prstGeom>
          <a:solidFill>
            <a:srgbClr val="CD4C9E"/>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GB" dirty="0"/>
              <a:t>TB</a:t>
            </a:r>
            <a:r>
              <a:rPr lang="en-US" dirty="0"/>
              <a:t> </a:t>
            </a:r>
            <a:r>
              <a:rPr lang="en-GB" dirty="0"/>
              <a:t>support and reviews</a:t>
            </a:r>
          </a:p>
          <a:p>
            <a:pPr algn="ctr"/>
            <a:r>
              <a:rPr lang="en-GB" dirty="0"/>
              <a:t>LAC responsibility</a:t>
            </a:r>
            <a:endParaRPr lang="en-US" dirty="0"/>
          </a:p>
        </p:txBody>
      </p:sp>
      <p:grpSp>
        <p:nvGrpSpPr>
          <p:cNvPr id="25" name="Group 24">
            <a:extLst>
              <a:ext uri="{FF2B5EF4-FFF2-40B4-BE49-F238E27FC236}">
                <a16:creationId xmlns:a16="http://schemas.microsoft.com/office/drawing/2014/main" id="{C9D15831-8B68-7B31-E0FB-6DD336D05CFE}"/>
              </a:ext>
            </a:extLst>
          </p:cNvPr>
          <p:cNvGrpSpPr/>
          <p:nvPr/>
        </p:nvGrpSpPr>
        <p:grpSpPr>
          <a:xfrm>
            <a:off x="95003" y="1343522"/>
            <a:ext cx="12010213" cy="1849730"/>
            <a:chOff x="95003" y="1063078"/>
            <a:chExt cx="12010213" cy="1849730"/>
          </a:xfrm>
        </p:grpSpPr>
        <p:sp>
          <p:nvSpPr>
            <p:cNvPr id="6" name="Content Placeholder 2">
              <a:extLst>
                <a:ext uri="{FF2B5EF4-FFF2-40B4-BE49-F238E27FC236}">
                  <a16:creationId xmlns:a16="http://schemas.microsoft.com/office/drawing/2014/main" id="{9D244F6F-A73A-37E0-29C4-C7362FA79CA1}"/>
                </a:ext>
              </a:extLst>
            </p:cNvPr>
            <p:cNvSpPr txBox="1">
              <a:spLocks/>
            </p:cNvSpPr>
            <p:nvPr/>
          </p:nvSpPr>
          <p:spPr>
            <a:xfrm>
              <a:off x="838200" y="1063078"/>
              <a:ext cx="10515600" cy="14163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solidFill>
                    <a:srgbClr val="002060"/>
                  </a:solidFill>
                </a:rPr>
                <a:t>Governing bodies and proprietors have a </a:t>
              </a:r>
              <a:r>
                <a:rPr lang="en-US" u="sng" dirty="0">
                  <a:solidFill>
                    <a:srgbClr val="002060"/>
                  </a:solidFill>
                </a:rPr>
                <a:t>strategic</a:t>
              </a:r>
              <a:r>
                <a:rPr lang="en-US" dirty="0">
                  <a:solidFill>
                    <a:srgbClr val="002060"/>
                  </a:solidFill>
                </a:rPr>
                <a:t> responsibility for their school’s or college’s safeguarding arrangements and must ensure that they comply with their duties under legislation. </a:t>
              </a:r>
              <a:r>
                <a:rPr lang="en-US" sz="1800" i="1" dirty="0">
                  <a:solidFill>
                    <a:srgbClr val="002060"/>
                  </a:solidFill>
                </a:rPr>
                <a:t>(KCSIE</a:t>
              </a:r>
              <a:r>
                <a:rPr lang="en-GB" sz="1800" i="1" dirty="0">
                  <a:solidFill>
                    <a:srgbClr val="002060"/>
                  </a:solidFill>
                </a:rPr>
                <a:t>)</a:t>
              </a:r>
              <a:endParaRPr lang="en-US" sz="1800" i="1" dirty="0">
                <a:solidFill>
                  <a:srgbClr val="002060"/>
                </a:solidFill>
              </a:endParaRPr>
            </a:p>
          </p:txBody>
        </p:sp>
        <p:sp>
          <p:nvSpPr>
            <p:cNvPr id="24" name="TextBox 23">
              <a:extLst>
                <a:ext uri="{FF2B5EF4-FFF2-40B4-BE49-F238E27FC236}">
                  <a16:creationId xmlns:a16="http://schemas.microsoft.com/office/drawing/2014/main" id="{99C3B5A4-C8D6-7F31-DC8A-3A7E2BD8BA90}"/>
                </a:ext>
              </a:extLst>
            </p:cNvPr>
            <p:cNvSpPr txBox="1"/>
            <p:nvPr/>
          </p:nvSpPr>
          <p:spPr>
            <a:xfrm>
              <a:off x="95003" y="2451143"/>
              <a:ext cx="12010213" cy="461665"/>
            </a:xfrm>
            <a:prstGeom prst="rect">
              <a:avLst/>
            </a:prstGeom>
            <a:solidFill>
              <a:srgbClr val="002060"/>
            </a:solidFill>
          </p:spPr>
          <p:txBody>
            <a:bodyPr wrap="square" rtlCol="0">
              <a:spAutoFit/>
            </a:bodyPr>
            <a:lstStyle/>
            <a:p>
              <a:pPr algn="ctr"/>
              <a:r>
                <a:rPr lang="en-US" sz="2400" b="1" dirty="0">
                  <a:solidFill>
                    <a:schemeClr val="bg1"/>
                  </a:solidFill>
                </a:rPr>
                <a:t>Policy – Ethos – Targets </a:t>
              </a:r>
              <a:r>
                <a:rPr lang="en-GB" sz="2400" b="1" dirty="0">
                  <a:solidFill>
                    <a:schemeClr val="bg1"/>
                  </a:solidFill>
                </a:rPr>
                <a:t>- </a:t>
              </a:r>
              <a:r>
                <a:rPr lang="en-US" sz="2400" b="1" dirty="0">
                  <a:solidFill>
                    <a:schemeClr val="bg1"/>
                  </a:solidFill>
                </a:rPr>
                <a:t>Oversight (</a:t>
              </a:r>
              <a:r>
                <a:rPr lang="en-GB" sz="2400" b="1" dirty="0">
                  <a:solidFill>
                    <a:schemeClr val="bg1"/>
                  </a:solidFill>
                </a:rPr>
                <a:t>accountability, assurance, engagement)</a:t>
              </a:r>
              <a:endParaRPr lang="en-US" sz="2400" b="1" dirty="0">
                <a:solidFill>
                  <a:schemeClr val="bg1"/>
                </a:solidFill>
              </a:endParaRPr>
            </a:p>
          </p:txBody>
        </p:sp>
      </p:grpSp>
      <p:sp>
        <p:nvSpPr>
          <p:cNvPr id="22" name="Rectangle: Rounded Corners 21">
            <a:extLst>
              <a:ext uri="{FF2B5EF4-FFF2-40B4-BE49-F238E27FC236}">
                <a16:creationId xmlns:a16="http://schemas.microsoft.com/office/drawing/2014/main" id="{BD194E37-D9A5-41E4-DD55-01760413B3D8}"/>
              </a:ext>
            </a:extLst>
          </p:cNvPr>
          <p:cNvSpPr/>
          <p:nvPr/>
        </p:nvSpPr>
        <p:spPr>
          <a:xfrm>
            <a:off x="280117" y="319088"/>
            <a:ext cx="2250090" cy="86816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t>Clarity of role</a:t>
            </a:r>
          </a:p>
        </p:txBody>
      </p:sp>
      <p:sp>
        <p:nvSpPr>
          <p:cNvPr id="27" name="TextBox 26">
            <a:extLst>
              <a:ext uri="{FF2B5EF4-FFF2-40B4-BE49-F238E27FC236}">
                <a16:creationId xmlns:a16="http://schemas.microsoft.com/office/drawing/2014/main" id="{72FE49D9-C148-05EC-4716-2FDDAA91C923}"/>
              </a:ext>
            </a:extLst>
          </p:cNvPr>
          <p:cNvSpPr txBox="1"/>
          <p:nvPr/>
        </p:nvSpPr>
        <p:spPr>
          <a:xfrm>
            <a:off x="9485656" y="4572995"/>
            <a:ext cx="2507672" cy="1200329"/>
          </a:xfrm>
          <a:prstGeom prst="rect">
            <a:avLst/>
          </a:prstGeom>
          <a:solidFill>
            <a:srgbClr val="00206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dirty="0">
                <a:solidFill>
                  <a:schemeClr val="bg1"/>
                </a:solidFill>
              </a:rPr>
              <a:t>Hold Executive to Account for compliance, standards and progress of plans</a:t>
            </a:r>
            <a:endParaRPr lang="en-US" dirty="0">
              <a:solidFill>
                <a:schemeClr val="bg1"/>
              </a:solidFill>
            </a:endParaRPr>
          </a:p>
        </p:txBody>
      </p:sp>
      <p:sp>
        <p:nvSpPr>
          <p:cNvPr id="29" name="TextBox 28">
            <a:extLst>
              <a:ext uri="{FF2B5EF4-FFF2-40B4-BE49-F238E27FC236}">
                <a16:creationId xmlns:a16="http://schemas.microsoft.com/office/drawing/2014/main" id="{EE234A96-55B6-DB56-B568-07A871A17936}"/>
              </a:ext>
            </a:extLst>
          </p:cNvPr>
          <p:cNvSpPr txBox="1"/>
          <p:nvPr/>
        </p:nvSpPr>
        <p:spPr>
          <a:xfrm>
            <a:off x="9511612" y="6246202"/>
            <a:ext cx="2530444" cy="369332"/>
          </a:xfrm>
          <a:prstGeom prst="rect">
            <a:avLst/>
          </a:prstGeom>
          <a:solidFill>
            <a:srgbClr val="CD4C9E"/>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t>LA</a:t>
            </a:r>
            <a:r>
              <a:rPr lang="en-GB" dirty="0"/>
              <a:t>C</a:t>
            </a:r>
            <a:r>
              <a:rPr lang="en-US" dirty="0"/>
              <a:t> </a:t>
            </a:r>
            <a:r>
              <a:rPr lang="en-GB" dirty="0"/>
              <a:t>for HT</a:t>
            </a:r>
            <a:r>
              <a:rPr lang="en-US" dirty="0"/>
              <a:t> </a:t>
            </a:r>
            <a:r>
              <a:rPr lang="en-GB" dirty="0"/>
              <a:t>+ TB </a:t>
            </a:r>
            <a:r>
              <a:rPr lang="en-US" dirty="0"/>
              <a:t>reviews</a:t>
            </a:r>
          </a:p>
        </p:txBody>
      </p:sp>
      <p:sp>
        <p:nvSpPr>
          <p:cNvPr id="31" name="TextBox 30">
            <a:extLst>
              <a:ext uri="{FF2B5EF4-FFF2-40B4-BE49-F238E27FC236}">
                <a16:creationId xmlns:a16="http://schemas.microsoft.com/office/drawing/2014/main" id="{38042444-325F-7EE0-33C6-33AB82463723}"/>
              </a:ext>
            </a:extLst>
          </p:cNvPr>
          <p:cNvSpPr txBox="1"/>
          <p:nvPr/>
        </p:nvSpPr>
        <p:spPr>
          <a:xfrm>
            <a:off x="9991695" y="5837685"/>
            <a:ext cx="1610094" cy="369332"/>
          </a:xfrm>
          <a:prstGeom prst="rect">
            <a:avLst/>
          </a:prstGeom>
          <a:solidFill>
            <a:srgbClr val="CD4C9E"/>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dirty="0"/>
              <a:t>TB for CEO</a:t>
            </a:r>
            <a:endParaRPr lang="en-US" dirty="0"/>
          </a:p>
        </p:txBody>
      </p:sp>
      <p:sp>
        <p:nvSpPr>
          <p:cNvPr id="26" name="Footer Placeholder 3">
            <a:extLst>
              <a:ext uri="{FF2B5EF4-FFF2-40B4-BE49-F238E27FC236}">
                <a16:creationId xmlns:a16="http://schemas.microsoft.com/office/drawing/2014/main" id="{C342F02B-FFF6-2018-8572-45667E34ADBA}"/>
              </a:ext>
            </a:extLst>
          </p:cNvPr>
          <p:cNvSpPr txBox="1">
            <a:spLocks/>
          </p:cNvSpPr>
          <p:nvPr/>
        </p:nvSpPr>
        <p:spPr>
          <a:xfrm>
            <a:off x="4096472" y="6432971"/>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Improving Life Chances through Education and Opportunity</a:t>
            </a:r>
            <a:endParaRPr lang="en-US" dirty="0"/>
          </a:p>
        </p:txBody>
      </p:sp>
      <p:pic>
        <p:nvPicPr>
          <p:cNvPr id="4" name="Picture 3">
            <a:extLst>
              <a:ext uri="{FF2B5EF4-FFF2-40B4-BE49-F238E27FC236}">
                <a16:creationId xmlns:a16="http://schemas.microsoft.com/office/drawing/2014/main" id="{BFC1A892-24F4-A36F-E3DF-1B9147EEC51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70" y="5711708"/>
            <a:ext cx="1160276" cy="1160276"/>
          </a:xfrm>
          <a:prstGeom prst="rect">
            <a:avLst/>
          </a:prstGeom>
          <a:noFill/>
          <a:ln>
            <a:noFill/>
          </a:ln>
        </p:spPr>
      </p:pic>
    </p:spTree>
    <p:extLst>
      <p:ext uri="{BB962C8B-B14F-4D97-AF65-F5344CB8AC3E}">
        <p14:creationId xmlns:p14="http://schemas.microsoft.com/office/powerpoint/2010/main" val="3563607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dissolve">
                                      <p:cBhvr>
                                        <p:cTn id="11" dur="500"/>
                                        <p:tgtEl>
                                          <p:spTgt spid="7"/>
                                        </p:tgtEl>
                                      </p:cBhvr>
                                    </p:animEffect>
                                  </p:childTnLst>
                                </p:cTn>
                              </p:par>
                            </p:childTnLst>
                          </p:cTn>
                        </p:par>
                        <p:par>
                          <p:cTn id="12" fill="hold">
                            <p:stCondLst>
                              <p:cond delay="500"/>
                            </p:stCondLst>
                            <p:childTnLst>
                              <p:par>
                                <p:cTn id="13" presetID="9" presetClass="entr" presetSubtype="0" fill="hold" grpId="0" nodeType="after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500"/>
                                        <p:tgtEl>
                                          <p:spTgt spid="8"/>
                                        </p:tgtEl>
                                      </p:cBhvr>
                                    </p:animEffect>
                                  </p:childTnLst>
                                </p:cTn>
                              </p:par>
                            </p:childTnLst>
                          </p:cTn>
                        </p:par>
                        <p:par>
                          <p:cTn id="16" fill="hold">
                            <p:stCondLst>
                              <p:cond delay="1500"/>
                            </p:stCondLst>
                            <p:childTnLst>
                              <p:par>
                                <p:cTn id="17" presetID="9" presetClass="entr" presetSubtype="0" fill="hold" grpId="0" nodeType="afterEffect">
                                  <p:stCondLst>
                                    <p:cond delay="500"/>
                                  </p:stCondLst>
                                  <p:childTnLst>
                                    <p:set>
                                      <p:cBhvr>
                                        <p:cTn id="18" dur="1" fill="hold">
                                          <p:stCondLst>
                                            <p:cond delay="0"/>
                                          </p:stCondLst>
                                        </p:cTn>
                                        <p:tgtEl>
                                          <p:spTgt spid="9"/>
                                        </p:tgtEl>
                                        <p:attrNameLst>
                                          <p:attrName>style.visibility</p:attrName>
                                        </p:attrNameLst>
                                      </p:cBhvr>
                                      <p:to>
                                        <p:strVal val="visible"/>
                                      </p:to>
                                    </p:set>
                                    <p:animEffect transition="in" filter="dissolve">
                                      <p:cBhvr>
                                        <p:cTn id="19" dur="500"/>
                                        <p:tgtEl>
                                          <p:spTgt spid="9"/>
                                        </p:tgtEl>
                                      </p:cBhvr>
                                    </p:animEffect>
                                  </p:childTnLst>
                                </p:cTn>
                              </p:par>
                            </p:childTnLst>
                          </p:cTn>
                        </p:par>
                        <p:par>
                          <p:cTn id="20" fill="hold">
                            <p:stCondLst>
                              <p:cond delay="2500"/>
                            </p:stCondLst>
                            <p:childTnLst>
                              <p:par>
                                <p:cTn id="21" presetID="9" presetClass="entr" presetSubtype="0" fill="hold" grpId="0" nodeType="afterEffect">
                                  <p:stCondLst>
                                    <p:cond delay="500"/>
                                  </p:stCondLst>
                                  <p:childTnLst>
                                    <p:set>
                                      <p:cBhvr>
                                        <p:cTn id="22" dur="1" fill="hold">
                                          <p:stCondLst>
                                            <p:cond delay="0"/>
                                          </p:stCondLst>
                                        </p:cTn>
                                        <p:tgtEl>
                                          <p:spTgt spid="13"/>
                                        </p:tgtEl>
                                        <p:attrNameLst>
                                          <p:attrName>style.visibility</p:attrName>
                                        </p:attrNameLst>
                                      </p:cBhvr>
                                      <p:to>
                                        <p:strVal val="visible"/>
                                      </p:to>
                                    </p:set>
                                    <p:animEffect transition="in" filter="dissolve">
                                      <p:cBhvr>
                                        <p:cTn id="23" dur="500"/>
                                        <p:tgtEl>
                                          <p:spTgt spid="13"/>
                                        </p:tgtEl>
                                      </p:cBhvr>
                                    </p:animEffect>
                                  </p:childTnLst>
                                </p:cTn>
                              </p:par>
                            </p:childTnLst>
                          </p:cTn>
                        </p:par>
                        <p:par>
                          <p:cTn id="24" fill="hold">
                            <p:stCondLst>
                              <p:cond delay="3500"/>
                            </p:stCondLst>
                            <p:childTnLst>
                              <p:par>
                                <p:cTn id="25" presetID="9" presetClass="entr" presetSubtype="0" fill="hold" grpId="0" nodeType="afterEffect">
                                  <p:stCondLst>
                                    <p:cond delay="500"/>
                                  </p:stCondLst>
                                  <p:childTnLst>
                                    <p:set>
                                      <p:cBhvr>
                                        <p:cTn id="26" dur="1" fill="hold">
                                          <p:stCondLst>
                                            <p:cond delay="0"/>
                                          </p:stCondLst>
                                        </p:cTn>
                                        <p:tgtEl>
                                          <p:spTgt spid="11"/>
                                        </p:tgtEl>
                                        <p:attrNameLst>
                                          <p:attrName>style.visibility</p:attrName>
                                        </p:attrNameLst>
                                      </p:cBhvr>
                                      <p:to>
                                        <p:strVal val="visible"/>
                                      </p:to>
                                    </p:set>
                                    <p:animEffect transition="in" filter="dissolve">
                                      <p:cBhvr>
                                        <p:cTn id="27" dur="500"/>
                                        <p:tgtEl>
                                          <p:spTgt spid="11"/>
                                        </p:tgtEl>
                                      </p:cBhvr>
                                    </p:animEffect>
                                  </p:childTnLst>
                                </p:cTn>
                              </p:par>
                            </p:childTnLst>
                          </p:cTn>
                        </p:par>
                        <p:par>
                          <p:cTn id="28" fill="hold">
                            <p:stCondLst>
                              <p:cond delay="4500"/>
                            </p:stCondLst>
                            <p:childTnLst>
                              <p:par>
                                <p:cTn id="29" presetID="9" presetClass="entr" presetSubtype="0"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dissolve">
                                      <p:cBhvr>
                                        <p:cTn id="31" dur="500"/>
                                        <p:tgtEl>
                                          <p:spTgt spid="12"/>
                                        </p:tgtEl>
                                      </p:cBhvr>
                                    </p:animEffect>
                                  </p:childTnLst>
                                </p:cTn>
                              </p:par>
                            </p:childTnLst>
                          </p:cTn>
                        </p:par>
                        <p:par>
                          <p:cTn id="32" fill="hold">
                            <p:stCondLst>
                              <p:cond delay="5000"/>
                            </p:stCondLst>
                            <p:childTnLst>
                              <p:par>
                                <p:cTn id="33" presetID="9" presetClass="entr" presetSubtype="0" fill="hold" grpId="0" nodeType="afterEffect">
                                  <p:stCondLst>
                                    <p:cond delay="500"/>
                                  </p:stCondLst>
                                  <p:childTnLst>
                                    <p:set>
                                      <p:cBhvr>
                                        <p:cTn id="34" dur="1" fill="hold">
                                          <p:stCondLst>
                                            <p:cond delay="0"/>
                                          </p:stCondLst>
                                        </p:cTn>
                                        <p:tgtEl>
                                          <p:spTgt spid="10"/>
                                        </p:tgtEl>
                                        <p:attrNameLst>
                                          <p:attrName>style.visibility</p:attrName>
                                        </p:attrNameLst>
                                      </p:cBhvr>
                                      <p:to>
                                        <p:strVal val="visible"/>
                                      </p:to>
                                    </p:set>
                                    <p:animEffect transition="in" filter="dissolve">
                                      <p:cBhvr>
                                        <p:cTn id="35" dur="500"/>
                                        <p:tgtEl>
                                          <p:spTgt spid="10"/>
                                        </p:tgtEl>
                                      </p:cBhvr>
                                    </p:animEffect>
                                  </p:childTnLst>
                                </p:cTn>
                              </p:par>
                            </p:childTnLst>
                          </p:cTn>
                        </p:par>
                        <p:par>
                          <p:cTn id="36" fill="hold">
                            <p:stCondLst>
                              <p:cond delay="6000"/>
                            </p:stCondLst>
                            <p:childTnLst>
                              <p:par>
                                <p:cTn id="37" presetID="9" presetClass="entr" presetSubtype="0" fill="hold" grpId="0" nodeType="afterEffect">
                                  <p:stCondLst>
                                    <p:cond delay="500"/>
                                  </p:stCondLst>
                                  <p:childTnLst>
                                    <p:set>
                                      <p:cBhvr>
                                        <p:cTn id="38" dur="1" fill="hold">
                                          <p:stCondLst>
                                            <p:cond delay="0"/>
                                          </p:stCondLst>
                                        </p:cTn>
                                        <p:tgtEl>
                                          <p:spTgt spid="27"/>
                                        </p:tgtEl>
                                        <p:attrNameLst>
                                          <p:attrName>style.visibility</p:attrName>
                                        </p:attrNameLst>
                                      </p:cBhvr>
                                      <p:to>
                                        <p:strVal val="visible"/>
                                      </p:to>
                                    </p:set>
                                    <p:animEffect transition="in" filter="dissolve">
                                      <p:cBhvr>
                                        <p:cTn id="39" dur="500"/>
                                        <p:tgtEl>
                                          <p:spTgt spid="27"/>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dissolve">
                                      <p:cBhvr>
                                        <p:cTn id="44" dur="500"/>
                                        <p:tgtEl>
                                          <p:spTgt spid="20"/>
                                        </p:tgtEl>
                                      </p:cBhvr>
                                    </p:animEffect>
                                  </p:childTnLst>
                                </p:cTn>
                              </p:par>
                              <p:par>
                                <p:cTn id="45" presetID="9"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dissolve">
                                      <p:cBhvr>
                                        <p:cTn id="47" dur="500"/>
                                        <p:tgtEl>
                                          <p:spTgt spid="18"/>
                                        </p:tgtEl>
                                      </p:cBhvr>
                                    </p:animEffect>
                                  </p:childTnLst>
                                </p:cTn>
                              </p:par>
                              <p:par>
                                <p:cTn id="48" presetID="9" presetClass="entr" presetSubtype="0" fill="hold" grpId="0" nodeType="with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dissolve">
                                      <p:cBhvr>
                                        <p:cTn id="50" dur="500"/>
                                        <p:tgtEl>
                                          <p:spTgt spid="19"/>
                                        </p:tgtEl>
                                      </p:cBhvr>
                                    </p:animEffect>
                                  </p:childTnLst>
                                </p:cTn>
                              </p:par>
                              <p:par>
                                <p:cTn id="51" presetID="9" presetClass="entr" presetSubtype="0" fill="hold" grpId="0" nodeType="with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dissolve">
                                      <p:cBhvr>
                                        <p:cTn id="53" dur="500"/>
                                        <p:tgtEl>
                                          <p:spTgt spid="29"/>
                                        </p:tgtEl>
                                      </p:cBhvr>
                                    </p:animEffect>
                                  </p:childTnLst>
                                </p:cTn>
                              </p:par>
                              <p:par>
                                <p:cTn id="54" presetID="9" presetClass="entr" presetSubtype="0" fill="hold" grpId="0" nodeType="withEffect">
                                  <p:stCondLst>
                                    <p:cond delay="0"/>
                                  </p:stCondLst>
                                  <p:childTnLst>
                                    <p:set>
                                      <p:cBhvr>
                                        <p:cTn id="55" dur="1" fill="hold">
                                          <p:stCondLst>
                                            <p:cond delay="0"/>
                                          </p:stCondLst>
                                        </p:cTn>
                                        <p:tgtEl>
                                          <p:spTgt spid="31"/>
                                        </p:tgtEl>
                                        <p:attrNameLst>
                                          <p:attrName>style.visibility</p:attrName>
                                        </p:attrNameLst>
                                      </p:cBhvr>
                                      <p:to>
                                        <p:strVal val="visible"/>
                                      </p:to>
                                    </p:set>
                                    <p:animEffect transition="in" filter="dissolve">
                                      <p:cBhvr>
                                        <p:cTn id="56" dur="500"/>
                                        <p:tgtEl>
                                          <p:spTgt spid="31"/>
                                        </p:tgtEl>
                                      </p:cBhvr>
                                    </p:animEffect>
                                  </p:childTnLst>
                                </p:cTn>
                              </p:par>
                              <p:par>
                                <p:cTn id="57" presetID="9" presetClass="entr" presetSubtype="0" fill="hold" grpId="0" nodeType="with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dissolve">
                                      <p:cBhvr>
                                        <p:cTn id="59" dur="500"/>
                                        <p:tgtEl>
                                          <p:spTgt spid="21"/>
                                        </p:tgtEl>
                                      </p:cBhvr>
                                    </p:animEffect>
                                  </p:childTnLst>
                                </p:cTn>
                              </p:par>
                              <p:par>
                                <p:cTn id="60" presetID="9" presetClass="entr" presetSubtype="0" fill="hold" grpId="0" nodeType="with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dissolve">
                                      <p:cBhvr>
                                        <p:cTn id="62" dur="500"/>
                                        <p:tgtEl>
                                          <p:spTgt spid="17"/>
                                        </p:tgtEl>
                                      </p:cBhvr>
                                    </p:animEffect>
                                  </p:childTnLst>
                                </p:cTn>
                              </p:par>
                              <p:par>
                                <p:cTn id="63" presetID="9" presetClass="entr" presetSubtype="0" fill="hold" grpId="0" nodeType="with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dissolve">
                                      <p:cBhvr>
                                        <p:cTn id="65" dur="500"/>
                                        <p:tgtEl>
                                          <p:spTgt spid="16"/>
                                        </p:tgtEl>
                                      </p:cBhvr>
                                    </p:animEffect>
                                  </p:childTnLst>
                                </p:cTn>
                              </p:par>
                              <p:par>
                                <p:cTn id="66" presetID="9" presetClass="entr" presetSubtype="0" fill="hold" grpId="0" nodeType="with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dissolve">
                                      <p:cBhvr>
                                        <p:cTn id="6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animBg="1"/>
      <p:bldP spid="16" grpId="0" animBg="1"/>
      <p:bldP spid="17" grpId="0" animBg="1"/>
      <p:bldP spid="18" grpId="0" animBg="1"/>
      <p:bldP spid="19" grpId="0" animBg="1"/>
      <p:bldP spid="20" grpId="0" animBg="1"/>
      <p:bldP spid="21" grpId="0" animBg="1"/>
      <p:bldP spid="27" grpId="0" animBg="1"/>
      <p:bldP spid="29" grpId="0" animBg="1"/>
      <p:bldP spid="3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F02EF59-53F8-2240-BCB1-0AD278DF9562}"/>
              </a:ext>
            </a:extLst>
          </p:cNvPr>
          <p:cNvSpPr txBox="1"/>
          <p:nvPr/>
        </p:nvSpPr>
        <p:spPr>
          <a:xfrm>
            <a:off x="3563131" y="347347"/>
            <a:ext cx="5398144" cy="769441"/>
          </a:xfrm>
          <a:prstGeom prst="rect">
            <a:avLst/>
          </a:prstGeom>
          <a:noFill/>
        </p:spPr>
        <p:txBody>
          <a:bodyPr wrap="none" rtlCol="0">
            <a:spAutoFit/>
          </a:bodyPr>
          <a:lstStyle/>
          <a:p>
            <a:r>
              <a:rPr lang="en-GB" sz="4400" b="1" dirty="0">
                <a:solidFill>
                  <a:schemeClr val="accent1">
                    <a:lumMod val="50000"/>
                  </a:schemeClr>
                </a:solidFill>
                <a:cs typeface="Verdana"/>
              </a:rPr>
              <a:t>Safeguarding Network</a:t>
            </a:r>
            <a:endParaRPr lang="en-US" sz="4400" b="1" dirty="0"/>
          </a:p>
        </p:txBody>
      </p:sp>
      <p:pic>
        <p:nvPicPr>
          <p:cNvPr id="7" name="Picture 6">
            <a:extLst>
              <a:ext uri="{FF2B5EF4-FFF2-40B4-BE49-F238E27FC236}">
                <a16:creationId xmlns:a16="http://schemas.microsoft.com/office/drawing/2014/main" id="{F18342FC-0846-F329-FB5E-10D0081BA509}"/>
              </a:ext>
            </a:extLst>
          </p:cNvPr>
          <p:cNvPicPr>
            <a:picLocks noChangeAspect="1"/>
          </p:cNvPicPr>
          <p:nvPr/>
        </p:nvPicPr>
        <p:blipFill>
          <a:blip r:embed="rId3"/>
          <a:stretch>
            <a:fillRect/>
          </a:stretch>
        </p:blipFill>
        <p:spPr>
          <a:xfrm>
            <a:off x="1452190" y="1145047"/>
            <a:ext cx="9287620" cy="4964072"/>
          </a:xfrm>
          <a:prstGeom prst="rect">
            <a:avLst/>
          </a:prstGeom>
        </p:spPr>
      </p:pic>
      <p:sp>
        <p:nvSpPr>
          <p:cNvPr id="5" name="Rectangle: Rounded Corners 4">
            <a:extLst>
              <a:ext uri="{FF2B5EF4-FFF2-40B4-BE49-F238E27FC236}">
                <a16:creationId xmlns:a16="http://schemas.microsoft.com/office/drawing/2014/main" id="{61DC62C6-EBAF-789E-3267-DEFF5F81CF79}"/>
              </a:ext>
            </a:extLst>
          </p:cNvPr>
          <p:cNvSpPr/>
          <p:nvPr/>
        </p:nvSpPr>
        <p:spPr>
          <a:xfrm>
            <a:off x="280117" y="319088"/>
            <a:ext cx="2250090" cy="86816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t>Collaboration</a:t>
            </a:r>
          </a:p>
        </p:txBody>
      </p:sp>
      <p:sp>
        <p:nvSpPr>
          <p:cNvPr id="4" name="Footer Placeholder 3">
            <a:extLst>
              <a:ext uri="{FF2B5EF4-FFF2-40B4-BE49-F238E27FC236}">
                <a16:creationId xmlns:a16="http://schemas.microsoft.com/office/drawing/2014/main" id="{9E79ABEC-4EF3-C0FE-1DCD-F7219D69DA26}"/>
              </a:ext>
            </a:extLst>
          </p:cNvPr>
          <p:cNvSpPr txBox="1">
            <a:spLocks/>
          </p:cNvSpPr>
          <p:nvPr/>
        </p:nvSpPr>
        <p:spPr>
          <a:xfrm>
            <a:off x="4038600" y="6217708"/>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Improving Life Chances through Education and Opportunity</a:t>
            </a:r>
            <a:endParaRPr lang="en-US" dirty="0"/>
          </a:p>
        </p:txBody>
      </p:sp>
      <p:pic>
        <p:nvPicPr>
          <p:cNvPr id="2" name="Picture 1">
            <a:extLst>
              <a:ext uri="{FF2B5EF4-FFF2-40B4-BE49-F238E27FC236}">
                <a16:creationId xmlns:a16="http://schemas.microsoft.com/office/drawing/2014/main" id="{6842A95F-40C4-3CAA-0F2D-BBEDB199355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947400" y="5486819"/>
            <a:ext cx="1244600" cy="1244600"/>
          </a:xfrm>
          <a:prstGeom prst="rect">
            <a:avLst/>
          </a:prstGeom>
          <a:noFill/>
          <a:ln>
            <a:noFill/>
          </a:ln>
        </p:spPr>
      </p:pic>
    </p:spTree>
    <p:extLst>
      <p:ext uri="{BB962C8B-B14F-4D97-AF65-F5344CB8AC3E}">
        <p14:creationId xmlns:p14="http://schemas.microsoft.com/office/powerpoint/2010/main" val="24154580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26A9478F-5CE1-430B-1F86-3C6E7E1340F8}"/>
              </a:ext>
            </a:extLst>
          </p:cNvPr>
          <p:cNvSpPr txBox="1"/>
          <p:nvPr/>
        </p:nvSpPr>
        <p:spPr>
          <a:xfrm>
            <a:off x="4802644" y="258183"/>
            <a:ext cx="7663793" cy="369332"/>
          </a:xfrm>
          <a:prstGeom prst="rect">
            <a:avLst/>
          </a:prstGeom>
          <a:solidFill>
            <a:schemeClr val="bg1"/>
          </a:solidFill>
          <a:ln>
            <a:solidFill>
              <a:schemeClr val="bg1"/>
            </a:solidFill>
          </a:ln>
        </p:spPr>
        <p:txBody>
          <a:bodyPr wrap="square" rtlCol="0">
            <a:spAutoFit/>
          </a:bodyPr>
          <a:lstStyle/>
          <a:p>
            <a:pPr algn="ctr"/>
            <a:r>
              <a:rPr lang="en-GB" b="1" dirty="0">
                <a:solidFill>
                  <a:schemeClr val="accent1">
                    <a:lumMod val="50000"/>
                  </a:schemeClr>
                </a:solidFill>
                <a:latin typeface="Verdana"/>
                <a:cs typeface="Verdana"/>
              </a:rPr>
              <a:t>ALT Trust: Safeguarding Map</a:t>
            </a:r>
            <a:endParaRPr lang="en-US" b="1" dirty="0"/>
          </a:p>
        </p:txBody>
      </p:sp>
      <p:graphicFrame>
        <p:nvGraphicFramePr>
          <p:cNvPr id="8" name="Diagram 7">
            <a:extLst>
              <a:ext uri="{FF2B5EF4-FFF2-40B4-BE49-F238E27FC236}">
                <a16:creationId xmlns:a16="http://schemas.microsoft.com/office/drawing/2014/main" id="{CDEBA0A1-D3F3-AD44-9FE2-0C00239EC6CD}"/>
              </a:ext>
            </a:extLst>
          </p:cNvPr>
          <p:cNvGraphicFramePr/>
          <p:nvPr>
            <p:extLst>
              <p:ext uri="{D42A27DB-BD31-4B8C-83A1-F6EECF244321}">
                <p14:modId xmlns:p14="http://schemas.microsoft.com/office/powerpoint/2010/main" val="680980336"/>
              </p:ext>
            </p:extLst>
          </p:nvPr>
        </p:nvGraphicFramePr>
        <p:xfrm>
          <a:off x="654516" y="187552"/>
          <a:ext cx="6803571" cy="64828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extBox 14">
            <a:extLst>
              <a:ext uri="{FF2B5EF4-FFF2-40B4-BE49-F238E27FC236}">
                <a16:creationId xmlns:a16="http://schemas.microsoft.com/office/drawing/2014/main" id="{8E148A5D-2A95-99A8-CE01-6C5D4DE3EEE5}"/>
              </a:ext>
            </a:extLst>
          </p:cNvPr>
          <p:cNvSpPr txBox="1"/>
          <p:nvPr/>
        </p:nvSpPr>
        <p:spPr>
          <a:xfrm>
            <a:off x="8128767" y="6400875"/>
            <a:ext cx="2922929" cy="369332"/>
          </a:xfrm>
          <a:prstGeom prst="rect">
            <a:avLst/>
          </a:prstGeom>
          <a:solidFill>
            <a:schemeClr val="bg1"/>
          </a:solidFill>
        </p:spPr>
        <p:txBody>
          <a:bodyPr wrap="square" rtlCol="0">
            <a:spAutoFit/>
          </a:bodyPr>
          <a:lstStyle/>
          <a:p>
            <a:pPr algn="ctr"/>
            <a:r>
              <a:rPr lang="en-GB" b="1" dirty="0">
                <a:solidFill>
                  <a:schemeClr val="accent1">
                    <a:lumMod val="50000"/>
                  </a:schemeClr>
                </a:solidFill>
                <a:latin typeface="Verdana"/>
                <a:cs typeface="Verdana"/>
              </a:rPr>
              <a:t>Stronger Together</a:t>
            </a:r>
            <a:endParaRPr lang="en-US" b="1" dirty="0"/>
          </a:p>
        </p:txBody>
      </p:sp>
      <p:sp>
        <p:nvSpPr>
          <p:cNvPr id="16" name="TextBox 15">
            <a:extLst>
              <a:ext uri="{FF2B5EF4-FFF2-40B4-BE49-F238E27FC236}">
                <a16:creationId xmlns:a16="http://schemas.microsoft.com/office/drawing/2014/main" id="{3666F062-A06B-D840-F7EF-7E0F5256A104}"/>
              </a:ext>
            </a:extLst>
          </p:cNvPr>
          <p:cNvSpPr txBox="1"/>
          <p:nvPr/>
        </p:nvSpPr>
        <p:spPr>
          <a:xfrm>
            <a:off x="7215715" y="2490281"/>
            <a:ext cx="4749032" cy="1877437"/>
          </a:xfrm>
          <a:prstGeom prst="rect">
            <a:avLst/>
          </a:prstGeom>
          <a:noFill/>
        </p:spPr>
        <p:txBody>
          <a:bodyPr wrap="square" rtlCol="0">
            <a:spAutoFit/>
          </a:bodyPr>
          <a:lstStyle/>
          <a:p>
            <a:pPr algn="l"/>
            <a:r>
              <a:rPr lang="en-GB" b="1" dirty="0">
                <a:solidFill>
                  <a:srgbClr val="002060"/>
                </a:solidFill>
              </a:rPr>
              <a:t>Local Academy Committees: </a:t>
            </a:r>
            <a:r>
              <a:rPr lang="en-GB" dirty="0">
                <a:solidFill>
                  <a:srgbClr val="002060"/>
                </a:solidFill>
              </a:rPr>
              <a:t>Responsible body</a:t>
            </a:r>
          </a:p>
          <a:p>
            <a:pPr marL="285750" indent="-285750" algn="l">
              <a:buFont typeface="Wingdings" pitchFamily="2" charset="2"/>
              <a:buChar char="ü"/>
            </a:pPr>
            <a:r>
              <a:rPr lang="en-GB" dirty="0">
                <a:solidFill>
                  <a:srgbClr val="002060"/>
                </a:solidFill>
              </a:rPr>
              <a:t>Adopt Policies</a:t>
            </a:r>
          </a:p>
          <a:p>
            <a:pPr marL="285750" indent="-285750" algn="l">
              <a:buFont typeface="Wingdings" pitchFamily="2" charset="2"/>
              <a:buChar char="ü"/>
            </a:pPr>
            <a:r>
              <a:rPr lang="en-GB" dirty="0">
                <a:solidFill>
                  <a:srgbClr val="002060"/>
                </a:solidFill>
              </a:rPr>
              <a:t>Monitor implementation e.g. visits, reports</a:t>
            </a:r>
          </a:p>
          <a:p>
            <a:pPr algn="l"/>
            <a:endParaRPr lang="en-GB" sz="800" dirty="0">
              <a:solidFill>
                <a:srgbClr val="002060"/>
              </a:solidFill>
            </a:endParaRPr>
          </a:p>
          <a:p>
            <a:pPr algn="l"/>
            <a:r>
              <a:rPr lang="en-GB" dirty="0">
                <a:solidFill>
                  <a:srgbClr val="002060"/>
                </a:solidFill>
              </a:rPr>
              <a:t>With headteacher</a:t>
            </a:r>
          </a:p>
          <a:p>
            <a:pPr marL="285750" indent="-285750" algn="l">
              <a:buFont typeface="Wingdings" pitchFamily="2" charset="2"/>
              <a:buChar char="ü"/>
            </a:pPr>
            <a:r>
              <a:rPr lang="en-GB" dirty="0">
                <a:solidFill>
                  <a:srgbClr val="002060"/>
                </a:solidFill>
              </a:rPr>
              <a:t>Assess local context, risks and priorities</a:t>
            </a:r>
          </a:p>
          <a:p>
            <a:pPr marL="285750" indent="-285750" algn="l">
              <a:buFont typeface="Wingdings" pitchFamily="2" charset="2"/>
              <a:buChar char="ü"/>
            </a:pPr>
            <a:r>
              <a:rPr lang="en-GB" dirty="0">
                <a:solidFill>
                  <a:srgbClr val="002060"/>
                </a:solidFill>
              </a:rPr>
              <a:t>Agree and monitor local action plans</a:t>
            </a:r>
          </a:p>
        </p:txBody>
      </p:sp>
      <p:sp>
        <p:nvSpPr>
          <p:cNvPr id="4" name="TextBox 3">
            <a:extLst>
              <a:ext uri="{FF2B5EF4-FFF2-40B4-BE49-F238E27FC236}">
                <a16:creationId xmlns:a16="http://schemas.microsoft.com/office/drawing/2014/main" id="{9A6BA395-1475-6E68-57D9-E0DDB8F502EA}"/>
              </a:ext>
            </a:extLst>
          </p:cNvPr>
          <p:cNvSpPr txBox="1"/>
          <p:nvPr/>
        </p:nvSpPr>
        <p:spPr>
          <a:xfrm>
            <a:off x="7107604" y="4604407"/>
            <a:ext cx="4749032" cy="1785104"/>
          </a:xfrm>
          <a:prstGeom prst="rect">
            <a:avLst/>
          </a:prstGeom>
          <a:ln/>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endParaRPr lang="en-GB" sz="1000" dirty="0">
              <a:solidFill>
                <a:schemeClr val="bg1"/>
              </a:solidFill>
            </a:endParaRPr>
          </a:p>
          <a:p>
            <a:pPr algn="just"/>
            <a:r>
              <a:rPr lang="en-GB" dirty="0">
                <a:solidFill>
                  <a:schemeClr val="bg1"/>
                </a:solidFill>
              </a:rPr>
              <a:t>Our approach to safeguarding offers an example of how the Trust model brings benefits – combining local knowledge for context and rigorous oversight with Trust co-ordination for efficiency and resilience.</a:t>
            </a:r>
          </a:p>
          <a:p>
            <a:pPr algn="just"/>
            <a:endParaRPr lang="en-GB" sz="1000" dirty="0">
              <a:solidFill>
                <a:schemeClr val="bg1"/>
              </a:solidFill>
            </a:endParaRPr>
          </a:p>
        </p:txBody>
      </p:sp>
      <p:sp>
        <p:nvSpPr>
          <p:cNvPr id="5" name="TextBox 4">
            <a:extLst>
              <a:ext uri="{FF2B5EF4-FFF2-40B4-BE49-F238E27FC236}">
                <a16:creationId xmlns:a16="http://schemas.microsoft.com/office/drawing/2014/main" id="{28E31453-34CF-0522-DAC4-E6A8011AEA70}"/>
              </a:ext>
            </a:extLst>
          </p:cNvPr>
          <p:cNvSpPr txBox="1"/>
          <p:nvPr/>
        </p:nvSpPr>
        <p:spPr>
          <a:xfrm>
            <a:off x="7165996" y="664061"/>
            <a:ext cx="4749032" cy="160043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b="1" dirty="0">
                <a:solidFill>
                  <a:srgbClr val="002060"/>
                </a:solidFill>
              </a:rPr>
              <a:t>Trust Board: </a:t>
            </a:r>
            <a:r>
              <a:rPr lang="en-GB" dirty="0">
                <a:solidFill>
                  <a:srgbClr val="002060"/>
                </a:solidFill>
              </a:rPr>
              <a:t>Accountable body</a:t>
            </a:r>
          </a:p>
          <a:p>
            <a:pPr marL="285750" indent="-285750" algn="l">
              <a:buFont typeface="Wingdings" pitchFamily="2" charset="2"/>
              <a:buChar char="ü"/>
            </a:pPr>
            <a:r>
              <a:rPr lang="en-GB" dirty="0">
                <a:solidFill>
                  <a:srgbClr val="002060"/>
                </a:solidFill>
              </a:rPr>
              <a:t>Approve Policies</a:t>
            </a:r>
          </a:p>
          <a:p>
            <a:pPr marL="285750" indent="-285750" algn="l">
              <a:buFont typeface="Wingdings" pitchFamily="2" charset="2"/>
              <a:buChar char="ü"/>
            </a:pPr>
            <a:r>
              <a:rPr lang="en-GB" dirty="0">
                <a:solidFill>
                  <a:srgbClr val="002060"/>
                </a:solidFill>
              </a:rPr>
              <a:t>Ensure risks are identified and mitigated</a:t>
            </a:r>
          </a:p>
          <a:p>
            <a:pPr algn="l"/>
            <a:endParaRPr lang="en-GB" sz="800" dirty="0">
              <a:solidFill>
                <a:srgbClr val="002060"/>
              </a:solidFill>
            </a:endParaRPr>
          </a:p>
          <a:p>
            <a:pPr algn="l"/>
            <a:r>
              <a:rPr lang="en-GB" dirty="0">
                <a:solidFill>
                  <a:srgbClr val="002060"/>
                </a:solidFill>
              </a:rPr>
              <a:t>With CEO</a:t>
            </a:r>
          </a:p>
          <a:p>
            <a:pPr marL="285750" indent="-285750" algn="l">
              <a:buFont typeface="Wingdings" pitchFamily="2" charset="2"/>
              <a:buChar char="ü"/>
            </a:pPr>
            <a:r>
              <a:rPr lang="en-GB" dirty="0">
                <a:solidFill>
                  <a:srgbClr val="002060"/>
                </a:solidFill>
              </a:rPr>
              <a:t>Assurance for compliance &amp; impact</a:t>
            </a:r>
          </a:p>
        </p:txBody>
      </p:sp>
      <p:sp>
        <p:nvSpPr>
          <p:cNvPr id="3" name="Rectangle: Rounded Corners 2">
            <a:extLst>
              <a:ext uri="{FF2B5EF4-FFF2-40B4-BE49-F238E27FC236}">
                <a16:creationId xmlns:a16="http://schemas.microsoft.com/office/drawing/2014/main" id="{3144D2EB-48DC-F261-C3B9-20C58C79F543}"/>
              </a:ext>
            </a:extLst>
          </p:cNvPr>
          <p:cNvSpPr/>
          <p:nvPr/>
        </p:nvSpPr>
        <p:spPr>
          <a:xfrm>
            <a:off x="280117" y="319088"/>
            <a:ext cx="2250090" cy="86816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t>Collaboration &amp; Challenge</a:t>
            </a:r>
          </a:p>
        </p:txBody>
      </p:sp>
      <p:pic>
        <p:nvPicPr>
          <p:cNvPr id="2" name="Picture 1">
            <a:extLst>
              <a:ext uri="{FF2B5EF4-FFF2-40B4-BE49-F238E27FC236}">
                <a16:creationId xmlns:a16="http://schemas.microsoft.com/office/drawing/2014/main" id="{7E750470-B317-1B0B-D557-4AC13085C886}"/>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5554182"/>
            <a:ext cx="1216025" cy="1216025"/>
          </a:xfrm>
          <a:prstGeom prst="rect">
            <a:avLst/>
          </a:prstGeom>
          <a:noFill/>
          <a:ln>
            <a:noFill/>
          </a:ln>
        </p:spPr>
      </p:pic>
    </p:spTree>
    <p:extLst>
      <p:ext uri="{BB962C8B-B14F-4D97-AF65-F5344CB8AC3E}">
        <p14:creationId xmlns:p14="http://schemas.microsoft.com/office/powerpoint/2010/main" val="182022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43FC7-03FD-B388-830D-608FE644B1FD}"/>
              </a:ext>
            </a:extLst>
          </p:cNvPr>
          <p:cNvSpPr>
            <a:spLocks noGrp="1"/>
          </p:cNvSpPr>
          <p:nvPr>
            <p:ph type="title"/>
          </p:nvPr>
        </p:nvSpPr>
        <p:spPr>
          <a:xfrm>
            <a:off x="2074332" y="97228"/>
            <a:ext cx="9279467" cy="1226759"/>
          </a:xfrm>
        </p:spPr>
        <p:txBody>
          <a:bodyPr/>
          <a:lstStyle/>
          <a:p>
            <a:pPr algn="ctr"/>
            <a:r>
              <a:rPr lang="en-GB" b="1" dirty="0">
                <a:solidFill>
                  <a:srgbClr val="002060"/>
                </a:solidFill>
              </a:rPr>
              <a:t>Data: target - impact - improve</a:t>
            </a:r>
            <a:endParaRPr lang="en-US" b="1" dirty="0">
              <a:solidFill>
                <a:srgbClr val="002060"/>
              </a:solidFill>
            </a:endParaRPr>
          </a:p>
        </p:txBody>
      </p:sp>
      <p:sp>
        <p:nvSpPr>
          <p:cNvPr id="5" name="Slide Number Placeholder 4">
            <a:extLst>
              <a:ext uri="{FF2B5EF4-FFF2-40B4-BE49-F238E27FC236}">
                <a16:creationId xmlns:a16="http://schemas.microsoft.com/office/drawing/2014/main" id="{27ED8C75-8380-5707-2A09-D0187AF9431C}"/>
              </a:ext>
            </a:extLst>
          </p:cNvPr>
          <p:cNvSpPr>
            <a:spLocks noGrp="1"/>
          </p:cNvSpPr>
          <p:nvPr>
            <p:ph type="sldNum" sz="quarter" idx="12"/>
          </p:nvPr>
        </p:nvSpPr>
        <p:spPr/>
        <p:txBody>
          <a:bodyPr/>
          <a:lstStyle/>
          <a:p>
            <a:fld id="{FF95C601-5697-CE43-8EE4-B5D2B114099E}" type="slidenum">
              <a:rPr lang="en-US" smtClean="0"/>
              <a:t>17</a:t>
            </a:fld>
            <a:endParaRPr lang="en-US"/>
          </a:p>
        </p:txBody>
      </p:sp>
      <p:grpSp>
        <p:nvGrpSpPr>
          <p:cNvPr id="12" name="Group 11">
            <a:extLst>
              <a:ext uri="{FF2B5EF4-FFF2-40B4-BE49-F238E27FC236}">
                <a16:creationId xmlns:a16="http://schemas.microsoft.com/office/drawing/2014/main" id="{63762B50-4B93-099B-161F-F31F0DE487B1}"/>
              </a:ext>
            </a:extLst>
          </p:cNvPr>
          <p:cNvGrpSpPr/>
          <p:nvPr/>
        </p:nvGrpSpPr>
        <p:grpSpPr>
          <a:xfrm>
            <a:off x="444256" y="1194955"/>
            <a:ext cx="10515600" cy="4016375"/>
            <a:chOff x="838200" y="1662113"/>
            <a:chExt cx="10515600" cy="4016375"/>
          </a:xfrm>
        </p:grpSpPr>
        <p:pic>
          <p:nvPicPr>
            <p:cNvPr id="10" name="Picture 9">
              <a:extLst>
                <a:ext uri="{FF2B5EF4-FFF2-40B4-BE49-F238E27FC236}">
                  <a16:creationId xmlns:a16="http://schemas.microsoft.com/office/drawing/2014/main" id="{49FB152A-77CF-E6C5-30F3-282830214580}"/>
                </a:ext>
              </a:extLst>
            </p:cNvPr>
            <p:cNvPicPr>
              <a:picLocks noChangeAspect="1"/>
            </p:cNvPicPr>
            <p:nvPr/>
          </p:nvPicPr>
          <p:blipFill>
            <a:blip r:embed="rId3"/>
            <a:stretch>
              <a:fillRect/>
            </a:stretch>
          </p:blipFill>
          <p:spPr>
            <a:xfrm>
              <a:off x="838200" y="1662113"/>
              <a:ext cx="2724244" cy="4016375"/>
            </a:xfrm>
            <a:prstGeom prst="rect">
              <a:avLst/>
            </a:prstGeom>
            <a:ln>
              <a:solidFill>
                <a:schemeClr val="tx1"/>
              </a:solidFill>
            </a:ln>
          </p:spPr>
        </p:pic>
        <p:sp>
          <p:nvSpPr>
            <p:cNvPr id="11" name="TextBox 10">
              <a:extLst>
                <a:ext uri="{FF2B5EF4-FFF2-40B4-BE49-F238E27FC236}">
                  <a16:creationId xmlns:a16="http://schemas.microsoft.com/office/drawing/2014/main" id="{4C0D7AD1-581B-D46B-C4F8-23DFEDB6E9E2}"/>
                </a:ext>
              </a:extLst>
            </p:cNvPr>
            <p:cNvSpPr txBox="1"/>
            <p:nvPr/>
          </p:nvSpPr>
          <p:spPr>
            <a:xfrm>
              <a:off x="3721100" y="1662113"/>
              <a:ext cx="7632700" cy="646331"/>
            </a:xfrm>
            <a:prstGeom prst="rect">
              <a:avLst/>
            </a:prstGeom>
            <a:noFill/>
          </p:spPr>
          <p:txBody>
            <a:bodyPr wrap="square" rtlCol="0">
              <a:spAutoFit/>
            </a:bodyPr>
            <a:lstStyle/>
            <a:p>
              <a:pPr marL="342900" indent="-342900">
                <a:buAutoNum type="arabicPeriod"/>
              </a:pPr>
              <a:r>
                <a:rPr lang="en-US" b="1" dirty="0"/>
                <a:t>Annual reviews</a:t>
              </a:r>
              <a:r>
                <a:rPr lang="en-US" dirty="0"/>
                <a:t>: Internal via Trust with an External review every 3 years</a:t>
              </a:r>
            </a:p>
            <a:p>
              <a:pPr algn="ctr"/>
              <a:r>
                <a:rPr lang="en-US" i="1" dirty="0"/>
                <a:t>School – School comparisons, summary of action points (School &amp; Trust)</a:t>
              </a:r>
            </a:p>
          </p:txBody>
        </p:sp>
      </p:grpSp>
      <p:grpSp>
        <p:nvGrpSpPr>
          <p:cNvPr id="16" name="Group 15">
            <a:extLst>
              <a:ext uri="{FF2B5EF4-FFF2-40B4-BE49-F238E27FC236}">
                <a16:creationId xmlns:a16="http://schemas.microsoft.com/office/drawing/2014/main" id="{FA1A5DCB-4487-C6F8-9605-3D81CE92C092}"/>
              </a:ext>
            </a:extLst>
          </p:cNvPr>
          <p:cNvGrpSpPr/>
          <p:nvPr/>
        </p:nvGrpSpPr>
        <p:grpSpPr>
          <a:xfrm>
            <a:off x="1096011" y="1805886"/>
            <a:ext cx="10690377" cy="2850090"/>
            <a:chOff x="1806966" y="2068864"/>
            <a:chExt cx="10690377" cy="2850090"/>
          </a:xfrm>
        </p:grpSpPr>
        <p:pic>
          <p:nvPicPr>
            <p:cNvPr id="14" name="Picture 13">
              <a:extLst>
                <a:ext uri="{FF2B5EF4-FFF2-40B4-BE49-F238E27FC236}">
                  <a16:creationId xmlns:a16="http://schemas.microsoft.com/office/drawing/2014/main" id="{9089D1F5-5383-56CC-D537-3316EE92A29D}"/>
                </a:ext>
              </a:extLst>
            </p:cNvPr>
            <p:cNvPicPr>
              <a:picLocks noChangeAspect="1"/>
            </p:cNvPicPr>
            <p:nvPr/>
          </p:nvPicPr>
          <p:blipFill>
            <a:blip r:embed="rId4"/>
            <a:stretch>
              <a:fillRect/>
            </a:stretch>
          </p:blipFill>
          <p:spPr>
            <a:xfrm>
              <a:off x="1806966" y="2068864"/>
              <a:ext cx="4439251" cy="2850090"/>
            </a:xfrm>
            <a:prstGeom prst="rect">
              <a:avLst/>
            </a:prstGeom>
            <a:ln>
              <a:solidFill>
                <a:schemeClr val="tx1"/>
              </a:solidFill>
            </a:ln>
          </p:spPr>
        </p:pic>
        <p:sp>
          <p:nvSpPr>
            <p:cNvPr id="15" name="TextBox 14">
              <a:extLst>
                <a:ext uri="{FF2B5EF4-FFF2-40B4-BE49-F238E27FC236}">
                  <a16:creationId xmlns:a16="http://schemas.microsoft.com/office/drawing/2014/main" id="{D914A06E-50A3-634E-8204-2AD2B7B49708}"/>
                </a:ext>
              </a:extLst>
            </p:cNvPr>
            <p:cNvSpPr txBox="1"/>
            <p:nvPr/>
          </p:nvSpPr>
          <p:spPr>
            <a:xfrm>
              <a:off x="6413930" y="2179701"/>
              <a:ext cx="6083413" cy="923330"/>
            </a:xfrm>
            <a:prstGeom prst="rect">
              <a:avLst/>
            </a:prstGeom>
            <a:noFill/>
          </p:spPr>
          <p:txBody>
            <a:bodyPr wrap="square" rtlCol="0">
              <a:spAutoFit/>
            </a:bodyPr>
            <a:lstStyle/>
            <a:p>
              <a:r>
                <a:rPr lang="en-US" dirty="0"/>
                <a:t>2. </a:t>
              </a:r>
              <a:r>
                <a:rPr lang="en-US" b="1" dirty="0"/>
                <a:t>Annual report to OCC</a:t>
              </a:r>
              <a:r>
                <a:rPr lang="en-US" dirty="0"/>
                <a:t>: For each school and summarized across the Trust: </a:t>
              </a:r>
              <a:r>
                <a:rPr lang="en-US" i="1" dirty="0"/>
                <a:t>School-School / Year-Year comparisons , trends and action points (School &amp; Trust)</a:t>
              </a:r>
            </a:p>
          </p:txBody>
        </p:sp>
      </p:grpSp>
      <p:grpSp>
        <p:nvGrpSpPr>
          <p:cNvPr id="3" name="Group 2">
            <a:extLst>
              <a:ext uri="{FF2B5EF4-FFF2-40B4-BE49-F238E27FC236}">
                <a16:creationId xmlns:a16="http://schemas.microsoft.com/office/drawing/2014/main" id="{C23C78F8-6120-772F-2CAA-79293F480FD7}"/>
              </a:ext>
            </a:extLst>
          </p:cNvPr>
          <p:cNvGrpSpPr/>
          <p:nvPr/>
        </p:nvGrpSpPr>
        <p:grpSpPr>
          <a:xfrm>
            <a:off x="3464318" y="2447516"/>
            <a:ext cx="8530225" cy="2907406"/>
            <a:chOff x="3464318" y="2447516"/>
            <a:chExt cx="8530225" cy="2649479"/>
          </a:xfrm>
        </p:grpSpPr>
        <p:sp>
          <p:nvSpPr>
            <p:cNvPr id="21" name="TextBox 20">
              <a:extLst>
                <a:ext uri="{FF2B5EF4-FFF2-40B4-BE49-F238E27FC236}">
                  <a16:creationId xmlns:a16="http://schemas.microsoft.com/office/drawing/2014/main" id="{96E811C7-3B35-7EFA-6DAB-2B6C7C37230D}"/>
                </a:ext>
              </a:extLst>
            </p:cNvPr>
            <p:cNvSpPr txBox="1"/>
            <p:nvPr/>
          </p:nvSpPr>
          <p:spPr>
            <a:xfrm>
              <a:off x="5786632" y="2802739"/>
              <a:ext cx="6207911" cy="1598693"/>
            </a:xfrm>
            <a:prstGeom prst="rect">
              <a:avLst/>
            </a:prstGeom>
            <a:solidFill>
              <a:schemeClr val="bg1">
                <a:lumMod val="90000"/>
              </a:schemeClr>
            </a:solidFill>
          </p:spPr>
          <p:txBody>
            <a:bodyPr wrap="square" rtlCol="0">
              <a:spAutoFit/>
            </a:bodyPr>
            <a:lstStyle/>
            <a:p>
              <a:r>
                <a:rPr lang="en-US" dirty="0"/>
                <a:t>3. </a:t>
              </a:r>
              <a:r>
                <a:rPr lang="en-GB" dirty="0"/>
                <a:t>Reports t</a:t>
              </a:r>
              <a:r>
                <a:rPr lang="en-US" dirty="0"/>
                <a:t>o</a:t>
              </a:r>
              <a:r>
                <a:rPr lang="en-GB" dirty="0"/>
                <a:t> Educational Standards, Safeguarding Network &amp;</a:t>
              </a:r>
              <a:r>
                <a:rPr lang="en-US" dirty="0"/>
                <a:t> LA</a:t>
              </a:r>
              <a:r>
                <a:rPr lang="en-GB" dirty="0"/>
                <a:t>C</a:t>
              </a:r>
              <a:r>
                <a:rPr lang="en-US" dirty="0"/>
                <a:t> meetings</a:t>
              </a:r>
            </a:p>
            <a:p>
              <a:pPr marL="285750" indent="-285750">
                <a:buFontTx/>
                <a:buChar char="-"/>
              </a:pPr>
              <a:r>
                <a:rPr lang="en-GB" b="1" dirty="0"/>
                <a:t>Executive</a:t>
              </a:r>
              <a:r>
                <a:rPr lang="en-GB" dirty="0"/>
                <a:t>/</a:t>
              </a:r>
              <a:r>
                <a:rPr lang="en-US" b="1" dirty="0"/>
                <a:t>Headteacher report</a:t>
              </a:r>
              <a:r>
                <a:rPr lang="en-US" dirty="0"/>
                <a:t>: significant incidents, risks, progress of plans (data and narrative)</a:t>
              </a:r>
            </a:p>
            <a:p>
              <a:pPr marL="285750" indent="-285750">
                <a:buFontTx/>
                <a:buChar char="-"/>
              </a:pPr>
              <a:r>
                <a:rPr lang="en-GB" b="1" dirty="0"/>
                <a:t>Trustee/G</a:t>
              </a:r>
              <a:r>
                <a:rPr lang="en-US" b="1" dirty="0" err="1"/>
                <a:t>overnor</a:t>
              </a:r>
              <a:r>
                <a:rPr lang="en-US" b="1" dirty="0"/>
                <a:t> report/ visits</a:t>
              </a:r>
            </a:p>
            <a:p>
              <a:pPr marL="285750" indent="-285750">
                <a:buFontTx/>
                <a:buChar char="-"/>
              </a:pPr>
              <a:r>
                <a:rPr lang="en-GB" b="1" dirty="0"/>
                <a:t>Trust/</a:t>
              </a:r>
              <a:r>
                <a:rPr lang="en-US" b="1" dirty="0"/>
                <a:t>School Risk Register</a:t>
              </a:r>
            </a:p>
          </p:txBody>
        </p:sp>
        <p:pic>
          <p:nvPicPr>
            <p:cNvPr id="27" name="Picture 26">
              <a:extLst>
                <a:ext uri="{FF2B5EF4-FFF2-40B4-BE49-F238E27FC236}">
                  <a16:creationId xmlns:a16="http://schemas.microsoft.com/office/drawing/2014/main" id="{B2F191FD-E548-68BF-DC61-1810005C61EE}"/>
                </a:ext>
              </a:extLst>
            </p:cNvPr>
            <p:cNvPicPr>
              <a:picLocks noChangeAspect="1"/>
            </p:cNvPicPr>
            <p:nvPr/>
          </p:nvPicPr>
          <p:blipFill>
            <a:blip r:embed="rId5"/>
            <a:stretch>
              <a:fillRect/>
            </a:stretch>
          </p:blipFill>
          <p:spPr>
            <a:xfrm>
              <a:off x="3464318" y="2447516"/>
              <a:ext cx="2292818" cy="2649479"/>
            </a:xfrm>
            <a:prstGeom prst="rect">
              <a:avLst/>
            </a:prstGeom>
          </p:spPr>
        </p:pic>
      </p:grpSp>
      <p:grpSp>
        <p:nvGrpSpPr>
          <p:cNvPr id="30" name="Group 29">
            <a:extLst>
              <a:ext uri="{FF2B5EF4-FFF2-40B4-BE49-F238E27FC236}">
                <a16:creationId xmlns:a16="http://schemas.microsoft.com/office/drawing/2014/main" id="{FDC42971-714B-8DFF-EFFF-3837B4CCD1D0}"/>
              </a:ext>
            </a:extLst>
          </p:cNvPr>
          <p:cNvGrpSpPr/>
          <p:nvPr/>
        </p:nvGrpSpPr>
        <p:grpSpPr>
          <a:xfrm>
            <a:off x="3657600" y="4681533"/>
            <a:ext cx="8336943" cy="1538990"/>
            <a:chOff x="3864789" y="4324423"/>
            <a:chExt cx="7576081" cy="1538990"/>
          </a:xfrm>
        </p:grpSpPr>
        <p:sp>
          <p:nvSpPr>
            <p:cNvPr id="26" name="TextBox 25">
              <a:extLst>
                <a:ext uri="{FF2B5EF4-FFF2-40B4-BE49-F238E27FC236}">
                  <a16:creationId xmlns:a16="http://schemas.microsoft.com/office/drawing/2014/main" id="{B3FBB8BB-8B7A-031E-5DBF-181CF562B53A}"/>
                </a:ext>
              </a:extLst>
            </p:cNvPr>
            <p:cNvSpPr txBox="1"/>
            <p:nvPr/>
          </p:nvSpPr>
          <p:spPr>
            <a:xfrm>
              <a:off x="6496471" y="4388518"/>
              <a:ext cx="4944399" cy="646331"/>
            </a:xfrm>
            <a:prstGeom prst="rect">
              <a:avLst/>
            </a:prstGeom>
            <a:noFill/>
          </p:spPr>
          <p:txBody>
            <a:bodyPr wrap="square" rtlCol="0">
              <a:spAutoFit/>
            </a:bodyPr>
            <a:lstStyle/>
            <a:p>
              <a:r>
                <a:rPr lang="en-US" dirty="0"/>
                <a:t>4. </a:t>
              </a:r>
              <a:r>
                <a:rPr lang="en-US" b="1" dirty="0" err="1"/>
                <a:t>Ofsted</a:t>
              </a:r>
              <a:r>
                <a:rPr lang="en-US" b="1" dirty="0"/>
                <a:t> reports: </a:t>
              </a:r>
              <a:r>
                <a:rPr lang="en-US" dirty="0"/>
                <a:t>strengths and areas for improvement</a:t>
              </a:r>
              <a:endParaRPr lang="en-US" b="1" dirty="0"/>
            </a:p>
          </p:txBody>
        </p:sp>
        <p:pic>
          <p:nvPicPr>
            <p:cNvPr id="29" name="Picture 28">
              <a:extLst>
                <a:ext uri="{FF2B5EF4-FFF2-40B4-BE49-F238E27FC236}">
                  <a16:creationId xmlns:a16="http://schemas.microsoft.com/office/drawing/2014/main" id="{0720B7A8-D090-9F38-7183-3723D7B25804}"/>
                </a:ext>
              </a:extLst>
            </p:cNvPr>
            <p:cNvPicPr>
              <a:picLocks noChangeAspect="1"/>
            </p:cNvPicPr>
            <p:nvPr/>
          </p:nvPicPr>
          <p:blipFill>
            <a:blip r:embed="rId6"/>
            <a:stretch>
              <a:fillRect/>
            </a:stretch>
          </p:blipFill>
          <p:spPr>
            <a:xfrm>
              <a:off x="3864789" y="4324423"/>
              <a:ext cx="2438400" cy="1538990"/>
            </a:xfrm>
            <a:prstGeom prst="rect">
              <a:avLst/>
            </a:prstGeom>
            <a:ln>
              <a:solidFill>
                <a:schemeClr val="tx1"/>
              </a:solidFill>
            </a:ln>
          </p:spPr>
        </p:pic>
      </p:grpSp>
      <p:grpSp>
        <p:nvGrpSpPr>
          <p:cNvPr id="34" name="Group 33">
            <a:extLst>
              <a:ext uri="{FF2B5EF4-FFF2-40B4-BE49-F238E27FC236}">
                <a16:creationId xmlns:a16="http://schemas.microsoft.com/office/drawing/2014/main" id="{D67E4342-6B67-75EE-16BA-AA2BA41CF4E4}"/>
              </a:ext>
            </a:extLst>
          </p:cNvPr>
          <p:cNvGrpSpPr/>
          <p:nvPr/>
        </p:nvGrpSpPr>
        <p:grpSpPr>
          <a:xfrm>
            <a:off x="5702975" y="5410192"/>
            <a:ext cx="6291568" cy="1256013"/>
            <a:chOff x="5621033" y="5413641"/>
            <a:chExt cx="6291568" cy="1256013"/>
          </a:xfrm>
        </p:grpSpPr>
        <p:pic>
          <p:nvPicPr>
            <p:cNvPr id="32" name="Picture 31">
              <a:extLst>
                <a:ext uri="{FF2B5EF4-FFF2-40B4-BE49-F238E27FC236}">
                  <a16:creationId xmlns:a16="http://schemas.microsoft.com/office/drawing/2014/main" id="{71406B55-FF47-72B4-D2DB-F4E08E6BED69}"/>
                </a:ext>
              </a:extLst>
            </p:cNvPr>
            <p:cNvPicPr>
              <a:picLocks noChangeAspect="1"/>
            </p:cNvPicPr>
            <p:nvPr/>
          </p:nvPicPr>
          <p:blipFill>
            <a:blip r:embed="rId7"/>
            <a:stretch>
              <a:fillRect/>
            </a:stretch>
          </p:blipFill>
          <p:spPr>
            <a:xfrm>
              <a:off x="5621033" y="5413641"/>
              <a:ext cx="3716773" cy="1256013"/>
            </a:xfrm>
            <a:prstGeom prst="rect">
              <a:avLst/>
            </a:prstGeom>
            <a:ln>
              <a:solidFill>
                <a:schemeClr val="tx1"/>
              </a:solidFill>
            </a:ln>
          </p:spPr>
        </p:pic>
        <p:sp>
          <p:nvSpPr>
            <p:cNvPr id="33" name="TextBox 32">
              <a:extLst>
                <a:ext uri="{FF2B5EF4-FFF2-40B4-BE49-F238E27FC236}">
                  <a16:creationId xmlns:a16="http://schemas.microsoft.com/office/drawing/2014/main" id="{82EBD36B-4EEA-A858-E5F8-EFA147D78298}"/>
                </a:ext>
              </a:extLst>
            </p:cNvPr>
            <p:cNvSpPr txBox="1"/>
            <p:nvPr/>
          </p:nvSpPr>
          <p:spPr>
            <a:xfrm>
              <a:off x="9425293" y="5478379"/>
              <a:ext cx="2487308" cy="646331"/>
            </a:xfrm>
            <a:prstGeom prst="rect">
              <a:avLst/>
            </a:prstGeom>
            <a:solidFill>
              <a:schemeClr val="bg1">
                <a:lumMod val="90000"/>
              </a:schemeClr>
            </a:solidFill>
          </p:spPr>
          <p:txBody>
            <a:bodyPr wrap="square" rtlCol="0">
              <a:spAutoFit/>
            </a:bodyPr>
            <a:lstStyle/>
            <a:p>
              <a:r>
                <a:rPr lang="en-US" dirty="0"/>
                <a:t>5. </a:t>
              </a:r>
              <a:r>
                <a:rPr lang="en-US" b="1" dirty="0"/>
                <a:t>Pupil &amp; Parent Views</a:t>
              </a:r>
              <a:r>
                <a:rPr lang="en-US" dirty="0"/>
                <a:t>: stakeholder feedback</a:t>
              </a:r>
            </a:p>
          </p:txBody>
        </p:sp>
      </p:grpSp>
      <p:sp>
        <p:nvSpPr>
          <p:cNvPr id="7" name="Rectangle: Rounded Corners 6">
            <a:extLst>
              <a:ext uri="{FF2B5EF4-FFF2-40B4-BE49-F238E27FC236}">
                <a16:creationId xmlns:a16="http://schemas.microsoft.com/office/drawing/2014/main" id="{16C5B905-4AA4-B8C7-DB3A-035A9CE5E544}"/>
              </a:ext>
            </a:extLst>
          </p:cNvPr>
          <p:cNvSpPr/>
          <p:nvPr/>
        </p:nvSpPr>
        <p:spPr>
          <a:xfrm>
            <a:off x="280117" y="231500"/>
            <a:ext cx="2250090" cy="86816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t>Challenge</a:t>
            </a:r>
          </a:p>
        </p:txBody>
      </p:sp>
      <p:sp>
        <p:nvSpPr>
          <p:cNvPr id="8" name="Footer Placeholder 3">
            <a:extLst>
              <a:ext uri="{FF2B5EF4-FFF2-40B4-BE49-F238E27FC236}">
                <a16:creationId xmlns:a16="http://schemas.microsoft.com/office/drawing/2014/main" id="{AFDC6B98-F30E-6668-191D-53CDC4580C5A}"/>
              </a:ext>
            </a:extLst>
          </p:cNvPr>
          <p:cNvSpPr txBox="1">
            <a:spLocks/>
          </p:cNvSpPr>
          <p:nvPr/>
        </p:nvSpPr>
        <p:spPr>
          <a:xfrm>
            <a:off x="16932" y="634003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Improving Life Chances through Education and Opportunity</a:t>
            </a:r>
            <a:endParaRPr lang="en-US" dirty="0"/>
          </a:p>
        </p:txBody>
      </p:sp>
      <p:pic>
        <p:nvPicPr>
          <p:cNvPr id="4" name="Picture 3">
            <a:extLst>
              <a:ext uri="{FF2B5EF4-FFF2-40B4-BE49-F238E27FC236}">
                <a16:creationId xmlns:a16="http://schemas.microsoft.com/office/drawing/2014/main" id="{4914874D-9B4A-6A7F-0E30-54CE58D452A8}"/>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1118512" y="75243"/>
            <a:ext cx="1125954" cy="1125954"/>
          </a:xfrm>
          <a:prstGeom prst="rect">
            <a:avLst/>
          </a:prstGeom>
          <a:noFill/>
          <a:ln>
            <a:noFill/>
          </a:ln>
        </p:spPr>
      </p:pic>
    </p:spTree>
    <p:extLst>
      <p:ext uri="{BB962C8B-B14F-4D97-AF65-F5344CB8AC3E}">
        <p14:creationId xmlns:p14="http://schemas.microsoft.com/office/powerpoint/2010/main" val="3853664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AE01DDA-DFB6-4769-E374-CEB4F40B5579}"/>
              </a:ext>
            </a:extLst>
          </p:cNvPr>
          <p:cNvSpPr>
            <a:spLocks noGrp="1"/>
          </p:cNvSpPr>
          <p:nvPr>
            <p:ph type="sldNum" sz="quarter" idx="12"/>
          </p:nvPr>
        </p:nvSpPr>
        <p:spPr/>
        <p:txBody>
          <a:bodyPr/>
          <a:lstStyle/>
          <a:p>
            <a:fld id="{FF95C601-5697-CE43-8EE4-B5D2B114099E}" type="slidenum">
              <a:rPr lang="en-US" smtClean="0"/>
              <a:t>18</a:t>
            </a:fld>
            <a:endParaRPr lang="en-US"/>
          </a:p>
        </p:txBody>
      </p:sp>
      <p:sp>
        <p:nvSpPr>
          <p:cNvPr id="44" name="Rectangle: Rounded Corners 43">
            <a:extLst>
              <a:ext uri="{FF2B5EF4-FFF2-40B4-BE49-F238E27FC236}">
                <a16:creationId xmlns:a16="http://schemas.microsoft.com/office/drawing/2014/main" id="{40C643D5-5346-914B-6A87-0AA94CDECE1D}"/>
              </a:ext>
            </a:extLst>
          </p:cNvPr>
          <p:cNvSpPr/>
          <p:nvPr/>
        </p:nvSpPr>
        <p:spPr>
          <a:xfrm>
            <a:off x="310174" y="333559"/>
            <a:ext cx="4189566" cy="80223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t>Continuous Improvement</a:t>
            </a:r>
          </a:p>
        </p:txBody>
      </p:sp>
      <p:sp>
        <p:nvSpPr>
          <p:cNvPr id="4" name="Callout: Up Arrow 3">
            <a:extLst>
              <a:ext uri="{FF2B5EF4-FFF2-40B4-BE49-F238E27FC236}">
                <a16:creationId xmlns:a16="http://schemas.microsoft.com/office/drawing/2014/main" id="{4EFC32C5-F6F0-CFA9-BCB2-8F4DD26B35A3}"/>
              </a:ext>
            </a:extLst>
          </p:cNvPr>
          <p:cNvSpPr/>
          <p:nvPr/>
        </p:nvSpPr>
        <p:spPr>
          <a:xfrm>
            <a:off x="638434" y="1601412"/>
            <a:ext cx="3504592" cy="802232"/>
          </a:xfrm>
          <a:prstGeom prst="upArrowCallout">
            <a:avLst/>
          </a:prstGeom>
          <a:solidFill>
            <a:srgbClr val="9E49E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t>Statutory Change</a:t>
            </a:r>
            <a:endParaRPr lang="en-US" sz="2400" b="1" dirty="0"/>
          </a:p>
        </p:txBody>
      </p:sp>
      <p:sp>
        <p:nvSpPr>
          <p:cNvPr id="6" name="Footer Placeholder 3">
            <a:extLst>
              <a:ext uri="{FF2B5EF4-FFF2-40B4-BE49-F238E27FC236}">
                <a16:creationId xmlns:a16="http://schemas.microsoft.com/office/drawing/2014/main" id="{4A2C361E-7A3E-6449-71B9-70617930A898}"/>
              </a:ext>
            </a:extLst>
          </p:cNvPr>
          <p:cNvSpPr txBox="1">
            <a:spLocks/>
          </p:cNvSpPr>
          <p:nvPr/>
        </p:nvSpPr>
        <p:spPr>
          <a:xfrm>
            <a:off x="3949608" y="6317124"/>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Improving Life Chances through Education and Opportunity</a:t>
            </a:r>
            <a:endParaRPr lang="en-US" dirty="0"/>
          </a:p>
        </p:txBody>
      </p:sp>
      <p:sp>
        <p:nvSpPr>
          <p:cNvPr id="8" name="Callout: Up Arrow 7">
            <a:extLst>
              <a:ext uri="{FF2B5EF4-FFF2-40B4-BE49-F238E27FC236}">
                <a16:creationId xmlns:a16="http://schemas.microsoft.com/office/drawing/2014/main" id="{87C20540-7781-9EEA-D196-2D7E9D6951B0}"/>
              </a:ext>
            </a:extLst>
          </p:cNvPr>
          <p:cNvSpPr/>
          <p:nvPr/>
        </p:nvSpPr>
        <p:spPr>
          <a:xfrm>
            <a:off x="8332090" y="1590730"/>
            <a:ext cx="3402406" cy="812914"/>
          </a:xfrm>
          <a:prstGeom prst="upArrowCallout">
            <a:avLst/>
          </a:prstGeom>
          <a:solidFill>
            <a:srgbClr val="A0A6C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400" b="1" dirty="0"/>
              <a:t>School Priorities</a:t>
            </a:r>
            <a:endParaRPr lang="en-US" sz="2400" b="1" dirty="0"/>
          </a:p>
        </p:txBody>
      </p:sp>
      <p:sp>
        <p:nvSpPr>
          <p:cNvPr id="13" name="Callout: Up Arrow 12">
            <a:extLst>
              <a:ext uri="{FF2B5EF4-FFF2-40B4-BE49-F238E27FC236}">
                <a16:creationId xmlns:a16="http://schemas.microsoft.com/office/drawing/2014/main" id="{1B1834CD-B5FF-D5CF-D3B0-4401117A4A85}"/>
              </a:ext>
            </a:extLst>
          </p:cNvPr>
          <p:cNvSpPr/>
          <p:nvPr/>
        </p:nvSpPr>
        <p:spPr>
          <a:xfrm>
            <a:off x="4245211" y="1562725"/>
            <a:ext cx="3929501" cy="840919"/>
          </a:xfrm>
          <a:prstGeom prst="upArrowCallout">
            <a:avLst/>
          </a:prstGeom>
          <a:solidFill>
            <a:srgbClr val="CD4C9E"/>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2400" b="1" dirty="0"/>
              <a:t>Local Priorities</a:t>
            </a:r>
            <a:endParaRPr lang="en-US" sz="2400" b="1" dirty="0"/>
          </a:p>
        </p:txBody>
      </p:sp>
      <p:sp>
        <p:nvSpPr>
          <p:cNvPr id="14" name="TextBox 13">
            <a:extLst>
              <a:ext uri="{FF2B5EF4-FFF2-40B4-BE49-F238E27FC236}">
                <a16:creationId xmlns:a16="http://schemas.microsoft.com/office/drawing/2014/main" id="{69D4A187-621C-C06D-4528-E560730553FB}"/>
              </a:ext>
            </a:extLst>
          </p:cNvPr>
          <p:cNvSpPr txBox="1"/>
          <p:nvPr/>
        </p:nvSpPr>
        <p:spPr>
          <a:xfrm>
            <a:off x="638434" y="2514600"/>
            <a:ext cx="3504592" cy="1477328"/>
          </a:xfrm>
          <a:prstGeom prst="rect">
            <a:avLst/>
          </a:prstGeom>
          <a:noFill/>
        </p:spPr>
        <p:txBody>
          <a:bodyPr wrap="square" rtlCol="0">
            <a:spAutoFit/>
          </a:bodyPr>
          <a:lstStyle/>
          <a:p>
            <a:pPr algn="l"/>
            <a:r>
              <a:rPr lang="en-GB" dirty="0"/>
              <a:t>Annual updates to KCSIE</a:t>
            </a:r>
          </a:p>
          <a:p>
            <a:pPr algn="l"/>
            <a:endParaRPr lang="en-GB" dirty="0"/>
          </a:p>
          <a:p>
            <a:pPr algn="l"/>
            <a:r>
              <a:rPr lang="en-GB" dirty="0"/>
              <a:t>Legislative updates to other areas</a:t>
            </a:r>
          </a:p>
          <a:p>
            <a:pPr algn="l"/>
            <a:endParaRPr lang="en-GB" dirty="0"/>
          </a:p>
          <a:p>
            <a:pPr algn="l"/>
            <a:r>
              <a:rPr lang="en-GB" dirty="0"/>
              <a:t>DfE guidance</a:t>
            </a:r>
            <a:endParaRPr lang="en-US" dirty="0"/>
          </a:p>
        </p:txBody>
      </p:sp>
      <p:sp>
        <p:nvSpPr>
          <p:cNvPr id="16" name="TextBox 15">
            <a:extLst>
              <a:ext uri="{FF2B5EF4-FFF2-40B4-BE49-F238E27FC236}">
                <a16:creationId xmlns:a16="http://schemas.microsoft.com/office/drawing/2014/main" id="{B060FBCF-6E61-B781-12FE-18C58CED9F5E}"/>
              </a:ext>
            </a:extLst>
          </p:cNvPr>
          <p:cNvSpPr txBox="1"/>
          <p:nvPr/>
        </p:nvSpPr>
        <p:spPr>
          <a:xfrm>
            <a:off x="4245211" y="2492160"/>
            <a:ext cx="4280296" cy="2862322"/>
          </a:xfrm>
          <a:prstGeom prst="rect">
            <a:avLst/>
          </a:prstGeom>
          <a:noFill/>
        </p:spPr>
        <p:txBody>
          <a:bodyPr wrap="square" rtlCol="0">
            <a:spAutoFit/>
          </a:bodyPr>
          <a:lstStyle/>
          <a:p>
            <a:pPr algn="l"/>
            <a:r>
              <a:rPr lang="en-GB" dirty="0"/>
              <a:t>Oxford Safeguarding Children Partnership</a:t>
            </a:r>
          </a:p>
          <a:p>
            <a:pPr algn="l"/>
            <a:endParaRPr lang="en-GB" dirty="0"/>
          </a:p>
          <a:p>
            <a:pPr algn="l"/>
            <a:r>
              <a:rPr lang="en-GB" dirty="0"/>
              <a:t>ALT Trust Safeguarding Action Plan</a:t>
            </a:r>
          </a:p>
          <a:p>
            <a:pPr algn="l"/>
            <a:endParaRPr lang="en-GB" dirty="0"/>
          </a:p>
          <a:p>
            <a:pPr algn="l"/>
            <a:r>
              <a:rPr lang="en-GB" dirty="0"/>
              <a:t>ALT Trust Strategy</a:t>
            </a:r>
          </a:p>
          <a:p>
            <a:pPr algn="l"/>
            <a:r>
              <a:rPr lang="en-GB" dirty="0"/>
              <a:t>– Alignment and Consistency</a:t>
            </a:r>
          </a:p>
          <a:p>
            <a:pPr marL="285750" indent="-285750" algn="l">
              <a:buFontTx/>
              <a:buChar char="-"/>
            </a:pPr>
            <a:r>
              <a:rPr lang="en-GB" dirty="0"/>
              <a:t>Collaboration and Ambition</a:t>
            </a:r>
          </a:p>
          <a:p>
            <a:pPr marL="285750" indent="-285750" algn="l">
              <a:buFontTx/>
              <a:buChar char="-"/>
            </a:pPr>
            <a:r>
              <a:rPr lang="en-GB" dirty="0"/>
              <a:t>Impact and Relationships</a:t>
            </a:r>
          </a:p>
          <a:p>
            <a:pPr marL="285750" indent="-285750" algn="l">
              <a:buFontTx/>
              <a:buChar char="-"/>
            </a:pPr>
            <a:r>
              <a:rPr lang="en-GB" dirty="0"/>
              <a:t>Improved Life Chances</a:t>
            </a:r>
          </a:p>
          <a:p>
            <a:pPr algn="l"/>
            <a:endParaRPr lang="en-US" dirty="0"/>
          </a:p>
        </p:txBody>
      </p:sp>
      <p:sp>
        <p:nvSpPr>
          <p:cNvPr id="18" name="TextBox 17">
            <a:extLst>
              <a:ext uri="{FF2B5EF4-FFF2-40B4-BE49-F238E27FC236}">
                <a16:creationId xmlns:a16="http://schemas.microsoft.com/office/drawing/2014/main" id="{829ABEE1-4A79-6835-4046-8BF7D3851081}"/>
              </a:ext>
            </a:extLst>
          </p:cNvPr>
          <p:cNvSpPr txBox="1"/>
          <p:nvPr/>
        </p:nvSpPr>
        <p:spPr>
          <a:xfrm>
            <a:off x="8361286" y="2538442"/>
            <a:ext cx="3798612" cy="2862322"/>
          </a:xfrm>
          <a:prstGeom prst="rect">
            <a:avLst/>
          </a:prstGeom>
          <a:noFill/>
        </p:spPr>
        <p:txBody>
          <a:bodyPr wrap="square" rtlCol="0">
            <a:spAutoFit/>
          </a:bodyPr>
          <a:lstStyle/>
          <a:p>
            <a:pPr algn="l"/>
            <a:r>
              <a:rPr lang="en-GB" dirty="0"/>
              <a:t>School Self-Evaluations</a:t>
            </a:r>
          </a:p>
          <a:p>
            <a:pPr algn="l"/>
            <a:endParaRPr lang="en-GB" dirty="0"/>
          </a:p>
          <a:p>
            <a:pPr algn="l"/>
            <a:r>
              <a:rPr lang="en-GB" dirty="0"/>
              <a:t>School Improvement Plans</a:t>
            </a:r>
          </a:p>
          <a:p>
            <a:pPr algn="l"/>
            <a:endParaRPr lang="en-GB" dirty="0"/>
          </a:p>
          <a:p>
            <a:pPr algn="l"/>
            <a:r>
              <a:rPr lang="en-GB" dirty="0"/>
              <a:t>Data trends</a:t>
            </a:r>
          </a:p>
          <a:p>
            <a:pPr algn="l"/>
            <a:endParaRPr lang="en-GB" dirty="0"/>
          </a:p>
          <a:p>
            <a:pPr algn="l"/>
            <a:r>
              <a:rPr lang="en-GB" dirty="0"/>
              <a:t>Stakeholder feedback</a:t>
            </a:r>
          </a:p>
          <a:p>
            <a:pPr algn="l"/>
            <a:endParaRPr lang="en-GB" dirty="0"/>
          </a:p>
          <a:p>
            <a:pPr algn="l"/>
            <a:r>
              <a:rPr lang="en-GB" dirty="0"/>
              <a:t>ALT Trust / External Quality Assurance</a:t>
            </a:r>
          </a:p>
          <a:p>
            <a:pPr algn="l"/>
            <a:r>
              <a:rPr lang="en-GB" dirty="0"/>
              <a:t> </a:t>
            </a:r>
            <a:endParaRPr lang="en-US" dirty="0"/>
          </a:p>
        </p:txBody>
      </p:sp>
      <p:sp>
        <p:nvSpPr>
          <p:cNvPr id="20" name="Rectangle 19">
            <a:extLst>
              <a:ext uri="{FF2B5EF4-FFF2-40B4-BE49-F238E27FC236}">
                <a16:creationId xmlns:a16="http://schemas.microsoft.com/office/drawing/2014/main" id="{82E309B0-FD85-A281-23DE-E2DFAAA70236}"/>
              </a:ext>
            </a:extLst>
          </p:cNvPr>
          <p:cNvSpPr/>
          <p:nvPr/>
        </p:nvSpPr>
        <p:spPr>
          <a:xfrm>
            <a:off x="978402" y="5366291"/>
            <a:ext cx="9755129" cy="802232"/>
          </a:xfrm>
          <a:prstGeom prst="rect">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dirty="0"/>
              <a:t>Regular Review and Update</a:t>
            </a:r>
            <a:endParaRPr lang="en-US" sz="2400" b="1" dirty="0"/>
          </a:p>
        </p:txBody>
      </p:sp>
      <p:pic>
        <p:nvPicPr>
          <p:cNvPr id="2" name="Picture 1">
            <a:extLst>
              <a:ext uri="{FF2B5EF4-FFF2-40B4-BE49-F238E27FC236}">
                <a16:creationId xmlns:a16="http://schemas.microsoft.com/office/drawing/2014/main" id="{A46C5A5A-8FF1-7713-0880-EC8677CBA98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884876" y="138841"/>
            <a:ext cx="996950" cy="996950"/>
          </a:xfrm>
          <a:prstGeom prst="rect">
            <a:avLst/>
          </a:prstGeom>
          <a:noFill/>
          <a:ln>
            <a:noFill/>
          </a:ln>
        </p:spPr>
      </p:pic>
    </p:spTree>
    <p:extLst>
      <p:ext uri="{BB962C8B-B14F-4D97-AF65-F5344CB8AC3E}">
        <p14:creationId xmlns:p14="http://schemas.microsoft.com/office/powerpoint/2010/main" val="803345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6" grpId="0"/>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12253-AC68-7EF8-55A1-01CFC101FBD5}"/>
              </a:ext>
            </a:extLst>
          </p:cNvPr>
          <p:cNvSpPr>
            <a:spLocks noGrp="1"/>
          </p:cNvSpPr>
          <p:nvPr>
            <p:ph type="title"/>
          </p:nvPr>
        </p:nvSpPr>
        <p:spPr>
          <a:xfrm>
            <a:off x="1854200" y="3566318"/>
            <a:ext cx="8788400" cy="1325563"/>
          </a:xfrm>
        </p:spPr>
        <p:txBody>
          <a:bodyPr/>
          <a:lstStyle/>
          <a:p>
            <a:r>
              <a:rPr lang="en-US" b="1" dirty="0">
                <a:solidFill>
                  <a:srgbClr val="002060"/>
                </a:solidFill>
                <a:latin typeface="+mn-lt"/>
              </a:rPr>
              <a:t>Reference slides and further advice</a:t>
            </a:r>
          </a:p>
        </p:txBody>
      </p:sp>
      <p:sp>
        <p:nvSpPr>
          <p:cNvPr id="5" name="Slide Number Placeholder 4">
            <a:extLst>
              <a:ext uri="{FF2B5EF4-FFF2-40B4-BE49-F238E27FC236}">
                <a16:creationId xmlns:a16="http://schemas.microsoft.com/office/drawing/2014/main" id="{94EDF2D8-A1A2-C888-06DA-4709586EDBC3}"/>
              </a:ext>
            </a:extLst>
          </p:cNvPr>
          <p:cNvSpPr>
            <a:spLocks noGrp="1"/>
          </p:cNvSpPr>
          <p:nvPr>
            <p:ph type="sldNum" sz="quarter" idx="12"/>
          </p:nvPr>
        </p:nvSpPr>
        <p:spPr/>
        <p:txBody>
          <a:bodyPr/>
          <a:lstStyle/>
          <a:p>
            <a:fld id="{FF95C601-5697-CE43-8EE4-B5D2B114099E}" type="slidenum">
              <a:rPr lang="en-US" smtClean="0"/>
              <a:t>19</a:t>
            </a:fld>
            <a:endParaRPr lang="en-US"/>
          </a:p>
        </p:txBody>
      </p:sp>
      <p:sp>
        <p:nvSpPr>
          <p:cNvPr id="8" name="Footer Placeholder 3">
            <a:extLst>
              <a:ext uri="{FF2B5EF4-FFF2-40B4-BE49-F238E27FC236}">
                <a16:creationId xmlns:a16="http://schemas.microsoft.com/office/drawing/2014/main" id="{3C3A169A-E9BC-C8B4-C692-3AC8BA970CEE}"/>
              </a:ext>
            </a:extLst>
          </p:cNvPr>
          <p:cNvSpPr txBox="1">
            <a:spLocks/>
          </p:cNvSpPr>
          <p:nvPr/>
        </p:nvSpPr>
        <p:spPr>
          <a:xfrm>
            <a:off x="4038600" y="6299463"/>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Improving Life Chances through Education and Opportunity</a:t>
            </a:r>
            <a:endParaRPr lang="en-US" dirty="0"/>
          </a:p>
        </p:txBody>
      </p:sp>
      <p:pic>
        <p:nvPicPr>
          <p:cNvPr id="3" name="Picture 2">
            <a:extLst>
              <a:ext uri="{FF2B5EF4-FFF2-40B4-BE49-F238E27FC236}">
                <a16:creationId xmlns:a16="http://schemas.microsoft.com/office/drawing/2014/main" id="{08C776BD-1960-A887-F520-4FAB9D6BC3D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99050" y="1297782"/>
            <a:ext cx="1993900" cy="1993900"/>
          </a:xfrm>
          <a:prstGeom prst="rect">
            <a:avLst/>
          </a:prstGeom>
          <a:noFill/>
          <a:ln>
            <a:noFill/>
          </a:ln>
        </p:spPr>
      </p:pic>
    </p:spTree>
    <p:extLst>
      <p:ext uri="{BB962C8B-B14F-4D97-AF65-F5344CB8AC3E}">
        <p14:creationId xmlns:p14="http://schemas.microsoft.com/office/powerpoint/2010/main" val="2831573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12E48-CFE9-0228-83D0-7B645CD06D73}"/>
              </a:ext>
            </a:extLst>
          </p:cNvPr>
          <p:cNvSpPr>
            <a:spLocks noGrp="1"/>
          </p:cNvSpPr>
          <p:nvPr>
            <p:ph type="title"/>
          </p:nvPr>
        </p:nvSpPr>
        <p:spPr>
          <a:xfrm>
            <a:off x="4540696" y="121710"/>
            <a:ext cx="6678767" cy="841904"/>
          </a:xfrm>
        </p:spPr>
        <p:txBody>
          <a:bodyPr/>
          <a:lstStyle/>
          <a:p>
            <a:r>
              <a:rPr lang="en-GB" b="1" dirty="0">
                <a:solidFill>
                  <a:srgbClr val="002060"/>
                </a:solidFill>
              </a:rPr>
              <a:t>Contents</a:t>
            </a:r>
            <a:endParaRPr lang="en-US" b="1" dirty="0">
              <a:solidFill>
                <a:srgbClr val="002060"/>
              </a:solidFill>
            </a:endParaRPr>
          </a:p>
        </p:txBody>
      </p:sp>
      <p:sp>
        <p:nvSpPr>
          <p:cNvPr id="3" name="Content Placeholder 2">
            <a:extLst>
              <a:ext uri="{FF2B5EF4-FFF2-40B4-BE49-F238E27FC236}">
                <a16:creationId xmlns:a16="http://schemas.microsoft.com/office/drawing/2014/main" id="{D63EF558-6635-9928-64ED-16573E466E4B}"/>
              </a:ext>
            </a:extLst>
          </p:cNvPr>
          <p:cNvSpPr>
            <a:spLocks noGrp="1"/>
          </p:cNvSpPr>
          <p:nvPr>
            <p:ph idx="1"/>
          </p:nvPr>
        </p:nvSpPr>
        <p:spPr>
          <a:xfrm>
            <a:off x="404649" y="954691"/>
            <a:ext cx="11222282" cy="5105856"/>
          </a:xfrm>
        </p:spPr>
        <p:txBody>
          <a:bodyPr vert="horz" lIns="91440" tIns="45720" rIns="91440" bIns="45720" rtlCol="0" anchor="t">
            <a:noAutofit/>
          </a:bodyPr>
          <a:lstStyle/>
          <a:p>
            <a:r>
              <a:rPr lang="en-GB" sz="2700" b="1" dirty="0">
                <a:solidFill>
                  <a:srgbClr val="002060"/>
                </a:solidFill>
              </a:rPr>
              <a:t>Reminder</a:t>
            </a:r>
            <a:r>
              <a:rPr lang="en-GB" sz="2700" dirty="0">
                <a:solidFill>
                  <a:srgbClr val="002060"/>
                </a:solidFill>
              </a:rPr>
              <a:t>: definition of safeguarding (slides 3-5)</a:t>
            </a:r>
            <a:endParaRPr lang="en-GB" sz="2700" dirty="0">
              <a:solidFill>
                <a:srgbClr val="002060"/>
              </a:solidFill>
              <a:ea typeface="Calibri" panose="020F0502020204030204"/>
              <a:cs typeface="Calibri" panose="020F0502020204030204"/>
              <a:hlinkClick r:id="" action="ppaction://noaction"/>
            </a:endParaRPr>
          </a:p>
          <a:p>
            <a:r>
              <a:rPr lang="en-GB" sz="2700" b="1" dirty="0">
                <a:solidFill>
                  <a:srgbClr val="002060"/>
                </a:solidFill>
              </a:rPr>
              <a:t>What’s new </a:t>
            </a:r>
            <a:r>
              <a:rPr lang="en-GB" sz="2700" dirty="0">
                <a:solidFill>
                  <a:srgbClr val="002060"/>
                </a:solidFill>
              </a:rPr>
              <a:t>(slides 7-9)</a:t>
            </a:r>
            <a:endParaRPr lang="en-GB" sz="2700" dirty="0">
              <a:solidFill>
                <a:srgbClr val="0070C0"/>
              </a:solidFill>
              <a:ea typeface="Calibri"/>
              <a:cs typeface="Calibri"/>
              <a:hlinkClick r:id="" action="ppaction://noaction">
                <a:extLst>
                  <a:ext uri="{A12FA001-AC4F-418D-AE19-62706E023703}">
                    <ahyp:hlinkClr xmlns:ahyp="http://schemas.microsoft.com/office/drawing/2018/hyperlinkcolor" val="tx"/>
                  </a:ext>
                </a:extLst>
              </a:hlinkClick>
            </a:endParaRPr>
          </a:p>
          <a:p>
            <a:pPr lvl="1"/>
            <a:r>
              <a:rPr lang="en-GB" sz="2700" dirty="0">
                <a:solidFill>
                  <a:srgbClr val="002060"/>
                </a:solidFill>
              </a:rPr>
              <a:t>Summary of updates to Keeping Children Safe in Education (slide 7)</a:t>
            </a:r>
            <a:endParaRPr lang="en-GB" sz="2700" dirty="0">
              <a:solidFill>
                <a:srgbClr val="0070C0"/>
              </a:solidFill>
              <a:ea typeface="Calibri"/>
              <a:cs typeface="Calibri"/>
              <a:hlinkClick r:id="" action="ppaction://noaction">
                <a:extLst>
                  <a:ext uri="{A12FA001-AC4F-418D-AE19-62706E023703}">
                    <ahyp:hlinkClr xmlns:ahyp="http://schemas.microsoft.com/office/drawing/2018/hyperlinkcolor" val="tx"/>
                  </a:ext>
                </a:extLst>
              </a:hlinkClick>
            </a:endParaRPr>
          </a:p>
          <a:p>
            <a:pPr lvl="1"/>
            <a:r>
              <a:rPr lang="en-GB" sz="2700" dirty="0">
                <a:solidFill>
                  <a:srgbClr val="002060"/>
                </a:solidFill>
              </a:rPr>
              <a:t>Context and local priorities for 2026-7 (slides 8-9)</a:t>
            </a:r>
            <a:endParaRPr lang="en-GB" sz="3100" dirty="0">
              <a:solidFill>
                <a:srgbClr val="0070C0"/>
              </a:solidFill>
              <a:ea typeface="Calibri"/>
              <a:cs typeface="Calibri"/>
              <a:hlinkClick r:id="" action="ppaction://noaction">
                <a:extLst>
                  <a:ext uri="{A12FA001-AC4F-418D-AE19-62706E023703}">
                    <ahyp:hlinkClr xmlns:ahyp="http://schemas.microsoft.com/office/drawing/2018/hyperlinkcolor" val="tx"/>
                  </a:ext>
                </a:extLst>
              </a:hlinkClick>
            </a:endParaRPr>
          </a:p>
          <a:p>
            <a:r>
              <a:rPr lang="en-GB" sz="2700" b="1" dirty="0">
                <a:solidFill>
                  <a:srgbClr val="002060"/>
                </a:solidFill>
              </a:rPr>
              <a:t>What do Trustees &amp; Governors need to do? </a:t>
            </a:r>
            <a:r>
              <a:rPr lang="en-GB" sz="2700" dirty="0">
                <a:solidFill>
                  <a:srgbClr val="002060"/>
                </a:solidFill>
              </a:rPr>
              <a:t>(Slide 11)</a:t>
            </a:r>
          </a:p>
          <a:p>
            <a:r>
              <a:rPr lang="en-GB" sz="2700" b="1" dirty="0">
                <a:solidFill>
                  <a:srgbClr val="002060"/>
                </a:solidFill>
              </a:rPr>
              <a:t>ALT approach</a:t>
            </a:r>
            <a:r>
              <a:rPr lang="en-GB" sz="2700" dirty="0">
                <a:solidFill>
                  <a:srgbClr val="002060"/>
                </a:solidFill>
              </a:rPr>
              <a:t> (slides 13-18)</a:t>
            </a:r>
            <a:endParaRPr lang="en-GB" sz="2700" dirty="0">
              <a:solidFill>
                <a:srgbClr val="002060"/>
              </a:solidFill>
              <a:ea typeface="Calibri" panose="020F0502020204030204"/>
              <a:cs typeface="Calibri" panose="020F0502020204030204"/>
            </a:endParaRPr>
          </a:p>
          <a:p>
            <a:pPr lvl="1">
              <a:buFont typeface="Wingdings" pitchFamily="2" charset="2"/>
              <a:buChar char="Ø"/>
            </a:pPr>
            <a:r>
              <a:rPr lang="en-GB" dirty="0">
                <a:solidFill>
                  <a:srgbClr val="002060"/>
                </a:solidFill>
              </a:rPr>
              <a:t>  Clarity of purpose: our aims for safeguarding (slide 13)</a:t>
            </a:r>
          </a:p>
          <a:p>
            <a:pPr lvl="1">
              <a:buFont typeface="Wingdings" pitchFamily="2" charset="2"/>
              <a:buChar char="Ø"/>
            </a:pPr>
            <a:r>
              <a:rPr lang="en-GB" dirty="0">
                <a:solidFill>
                  <a:srgbClr val="002060"/>
                </a:solidFill>
              </a:rPr>
              <a:t>  Clarity of role: delegation (slide 14)</a:t>
            </a:r>
            <a:endParaRPr lang="en-GB" dirty="0">
              <a:solidFill>
                <a:srgbClr val="0070C0"/>
              </a:solidFill>
              <a:hlinkClick r:id="" action="ppaction://noaction">
                <a:extLst>
                  <a:ext uri="{A12FA001-AC4F-418D-AE19-62706E023703}">
                    <ahyp:hlinkClr xmlns:ahyp="http://schemas.microsoft.com/office/drawing/2018/hyperlinkcolor" val="tx"/>
                  </a:ext>
                </a:extLst>
              </a:hlinkClick>
            </a:endParaRPr>
          </a:p>
          <a:p>
            <a:pPr lvl="1">
              <a:buFont typeface="Wingdings" pitchFamily="2" charset="2"/>
              <a:buChar char="Ø"/>
            </a:pPr>
            <a:r>
              <a:rPr lang="en-GB" dirty="0">
                <a:solidFill>
                  <a:srgbClr val="002060"/>
                </a:solidFill>
              </a:rPr>
              <a:t>  Collaboration: networks (slide 15-16)</a:t>
            </a:r>
          </a:p>
          <a:p>
            <a:pPr lvl="1">
              <a:buFont typeface="Wingdings" pitchFamily="2" charset="2"/>
              <a:buChar char="Ø"/>
            </a:pPr>
            <a:r>
              <a:rPr lang="en-GB" dirty="0">
                <a:solidFill>
                  <a:srgbClr val="002060"/>
                </a:solidFill>
              </a:rPr>
              <a:t>  Challenge: delegation and data (slide 17)</a:t>
            </a:r>
            <a:endParaRPr lang="en-GB" dirty="0">
              <a:solidFill>
                <a:srgbClr val="0070C0"/>
              </a:solidFill>
              <a:ea typeface="Calibri" panose="020F0502020204030204"/>
              <a:cs typeface="Calibri" panose="020F0502020204030204"/>
              <a:hlinkClick r:id="" action="ppaction://noaction">
                <a:extLst>
                  <a:ext uri="{A12FA001-AC4F-418D-AE19-62706E023703}">
                    <ahyp:hlinkClr xmlns:ahyp="http://schemas.microsoft.com/office/drawing/2018/hyperlinkcolor" val="tx"/>
                  </a:ext>
                </a:extLst>
              </a:hlinkClick>
            </a:endParaRPr>
          </a:p>
          <a:p>
            <a:pPr lvl="1">
              <a:buFont typeface="Wingdings" pitchFamily="2" charset="2"/>
              <a:buChar char="Ø"/>
            </a:pPr>
            <a:r>
              <a:rPr lang="en-GB" dirty="0">
                <a:solidFill>
                  <a:srgbClr val="002060"/>
                </a:solidFill>
              </a:rPr>
              <a:t>  Continuous improvement (slide 18)</a:t>
            </a:r>
          </a:p>
          <a:p>
            <a:r>
              <a:rPr lang="en-GB" sz="2700" b="1" dirty="0">
                <a:solidFill>
                  <a:srgbClr val="002060"/>
                </a:solidFill>
              </a:rPr>
              <a:t>Reference and Advice</a:t>
            </a:r>
            <a:r>
              <a:rPr lang="en-GB" sz="2700" dirty="0">
                <a:solidFill>
                  <a:srgbClr val="002060"/>
                </a:solidFill>
              </a:rPr>
              <a:t> (slides 19-22)</a:t>
            </a:r>
            <a:endParaRPr lang="en-GB" sz="2700" dirty="0">
              <a:solidFill>
                <a:srgbClr val="0070C0"/>
              </a:solidFill>
              <a:ea typeface="Calibri"/>
              <a:cs typeface="Calibri"/>
              <a:hlinkClick r:id="" action="ppaction://noaction">
                <a:extLst>
                  <a:ext uri="{A12FA001-AC4F-418D-AE19-62706E023703}">
                    <ahyp:hlinkClr xmlns:ahyp="http://schemas.microsoft.com/office/drawing/2018/hyperlinkcolor" val="tx"/>
                  </a:ext>
                </a:extLst>
              </a:hlinkClick>
            </a:endParaRPr>
          </a:p>
          <a:p>
            <a:endParaRPr lang="en-US" dirty="0">
              <a:solidFill>
                <a:srgbClr val="002060"/>
              </a:solidFill>
            </a:endParaRPr>
          </a:p>
        </p:txBody>
      </p:sp>
      <p:sp>
        <p:nvSpPr>
          <p:cNvPr id="5" name="Slide Number Placeholder 4">
            <a:extLst>
              <a:ext uri="{FF2B5EF4-FFF2-40B4-BE49-F238E27FC236}">
                <a16:creationId xmlns:a16="http://schemas.microsoft.com/office/drawing/2014/main" id="{8B00B9A3-FE2C-7C65-C944-56669477F3D4}"/>
              </a:ext>
            </a:extLst>
          </p:cNvPr>
          <p:cNvSpPr>
            <a:spLocks noGrp="1"/>
          </p:cNvSpPr>
          <p:nvPr>
            <p:ph type="sldNum" sz="quarter" idx="12"/>
          </p:nvPr>
        </p:nvSpPr>
        <p:spPr/>
        <p:txBody>
          <a:bodyPr/>
          <a:lstStyle/>
          <a:p>
            <a:fld id="{FF95C601-5697-CE43-8EE4-B5D2B114099E}" type="slidenum">
              <a:rPr lang="en-US" smtClean="0"/>
              <a:t>2</a:t>
            </a:fld>
            <a:endParaRPr lang="en-US"/>
          </a:p>
        </p:txBody>
      </p:sp>
      <p:sp>
        <p:nvSpPr>
          <p:cNvPr id="8" name="Footer Placeholder 3">
            <a:extLst>
              <a:ext uri="{FF2B5EF4-FFF2-40B4-BE49-F238E27FC236}">
                <a16:creationId xmlns:a16="http://schemas.microsoft.com/office/drawing/2014/main" id="{7763B294-6202-E16A-C142-EC5989C14086}"/>
              </a:ext>
            </a:extLst>
          </p:cNvPr>
          <p:cNvSpPr txBox="1">
            <a:spLocks/>
          </p:cNvSpPr>
          <p:nvPr/>
        </p:nvSpPr>
        <p:spPr>
          <a:xfrm>
            <a:off x="4271433"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Improving Life Chances through Education and Opportunity</a:t>
            </a:r>
            <a:endParaRPr lang="en-US" dirty="0"/>
          </a:p>
        </p:txBody>
      </p:sp>
      <p:pic>
        <p:nvPicPr>
          <p:cNvPr id="4" name="Picture 3">
            <a:extLst>
              <a:ext uri="{FF2B5EF4-FFF2-40B4-BE49-F238E27FC236}">
                <a16:creationId xmlns:a16="http://schemas.microsoft.com/office/drawing/2014/main" id="{5FEC2095-23B2-DAF3-9E63-676C4FC82A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209299" y="35985"/>
            <a:ext cx="1621365" cy="1621365"/>
          </a:xfrm>
          <a:prstGeom prst="rect">
            <a:avLst/>
          </a:prstGeom>
          <a:noFill/>
          <a:ln>
            <a:noFill/>
          </a:ln>
        </p:spPr>
      </p:pic>
    </p:spTree>
    <p:extLst>
      <p:ext uri="{BB962C8B-B14F-4D97-AF65-F5344CB8AC3E}">
        <p14:creationId xmlns:p14="http://schemas.microsoft.com/office/powerpoint/2010/main" val="2144325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BED97-647A-0C17-FD57-988D2C13FA16}"/>
              </a:ext>
            </a:extLst>
          </p:cNvPr>
          <p:cNvSpPr>
            <a:spLocks noGrp="1"/>
          </p:cNvSpPr>
          <p:nvPr>
            <p:ph type="title"/>
          </p:nvPr>
        </p:nvSpPr>
        <p:spPr>
          <a:xfrm>
            <a:off x="216294" y="633010"/>
            <a:ext cx="11330488" cy="5327923"/>
          </a:xfrm>
        </p:spPr>
        <p:txBody>
          <a:bodyPr>
            <a:noAutofit/>
          </a:bodyPr>
          <a:lstStyle/>
          <a:p>
            <a:pPr algn="ctr"/>
            <a:r>
              <a:rPr lang="en-GB" sz="3800" b="1" dirty="0">
                <a:solidFill>
                  <a:srgbClr val="002060"/>
                </a:solidFill>
                <a:effectLst/>
                <a:latin typeface="Calibri Light"/>
                <a:ea typeface="Calibri Light"/>
                <a:cs typeface="Calibri Light"/>
              </a:rPr>
              <a:t>Local Priorities: ALT Trust Safeguarding Priorities </a:t>
            </a:r>
            <a:br>
              <a:rPr lang="en-GB" sz="3800" b="1" dirty="0">
                <a:solidFill>
                  <a:srgbClr val="002060"/>
                </a:solidFill>
                <a:effectLst/>
                <a:latin typeface="Calibri Light"/>
                <a:ea typeface="Calibri Light"/>
                <a:cs typeface="Calibri Light"/>
              </a:rPr>
            </a:br>
            <a:r>
              <a:rPr lang="en-GB" sz="3800" b="1" dirty="0">
                <a:solidFill>
                  <a:srgbClr val="002060"/>
                </a:solidFill>
                <a:effectLst/>
                <a:latin typeface="Calibri Light"/>
                <a:ea typeface="Calibri Light"/>
                <a:cs typeface="Calibri Light"/>
              </a:rPr>
              <a:t>(2026-2027)</a:t>
            </a:r>
            <a:br>
              <a:rPr lang="en-GB" sz="3800" b="1" dirty="0">
                <a:solidFill>
                  <a:srgbClr val="002060"/>
                </a:solidFill>
                <a:latin typeface="Calibri Light"/>
                <a:ea typeface="Calibri Light"/>
                <a:cs typeface="Calibri Light"/>
              </a:rPr>
            </a:br>
            <a:endParaRPr lang="en-GB" sz="3800" dirty="0">
              <a:solidFill>
                <a:srgbClr val="002060"/>
              </a:solidFill>
              <a:effectLst/>
              <a:latin typeface="Calibri Light" panose="020F0302020204030204" pitchFamily="34" charset="0"/>
              <a:ea typeface="Calibri Light" panose="020F0302020204030204" pitchFamily="34" charset="0"/>
              <a:cs typeface="Calibri Light" panose="020F0302020204030204" pitchFamily="34" charset="0"/>
            </a:endParaRPr>
          </a:p>
          <a:p>
            <a:r>
              <a:rPr lang="en-GB" sz="3600" b="1" dirty="0">
                <a:solidFill>
                  <a:srgbClr val="002060"/>
                </a:solidFill>
              </a:rPr>
              <a:t>Adaptive teaching focussed on vulnerable learners</a:t>
            </a:r>
            <a:br>
              <a:rPr lang="en-GB" sz="3600" b="1" dirty="0">
                <a:solidFill>
                  <a:srgbClr val="002060"/>
                </a:solidFill>
              </a:rPr>
            </a:br>
            <a:br>
              <a:rPr lang="en-GB" sz="3600" b="1" dirty="0">
                <a:solidFill>
                  <a:srgbClr val="002060"/>
                </a:solidFill>
              </a:rPr>
            </a:br>
            <a:r>
              <a:rPr lang="en-GB" sz="3600" b="1" dirty="0">
                <a:solidFill>
                  <a:srgbClr val="002060"/>
                </a:solidFill>
              </a:rPr>
              <a:t>Attendance: with a focus on pupils eligible for FSM and on SEN register</a:t>
            </a:r>
            <a:br>
              <a:rPr lang="en-GB" sz="3600" b="1" dirty="0">
                <a:solidFill>
                  <a:srgbClr val="002060"/>
                </a:solidFill>
              </a:rPr>
            </a:br>
            <a:br>
              <a:rPr lang="en-GB" sz="3600" b="1" dirty="0">
                <a:solidFill>
                  <a:srgbClr val="002060"/>
                </a:solidFill>
              </a:rPr>
            </a:br>
            <a:r>
              <a:rPr lang="en-GB" sz="3600" b="1" dirty="0">
                <a:solidFill>
                  <a:srgbClr val="002060"/>
                </a:solidFill>
              </a:rPr>
              <a:t>SEMH and safeguarding provision beyond the classroom</a:t>
            </a:r>
          </a:p>
        </p:txBody>
      </p:sp>
      <p:sp>
        <p:nvSpPr>
          <p:cNvPr id="5" name="Slide Number Placeholder 4">
            <a:extLst>
              <a:ext uri="{FF2B5EF4-FFF2-40B4-BE49-F238E27FC236}">
                <a16:creationId xmlns:a16="http://schemas.microsoft.com/office/drawing/2014/main" id="{06A5B26E-7800-683D-0965-CBD7E9667EDB}"/>
              </a:ext>
            </a:extLst>
          </p:cNvPr>
          <p:cNvSpPr>
            <a:spLocks noGrp="1"/>
          </p:cNvSpPr>
          <p:nvPr>
            <p:ph type="sldNum" sz="quarter" idx="12"/>
          </p:nvPr>
        </p:nvSpPr>
        <p:spPr/>
        <p:txBody>
          <a:bodyPr/>
          <a:lstStyle/>
          <a:p>
            <a:fld id="{FF95C601-5697-CE43-8EE4-B5D2B114099E}" type="slidenum">
              <a:rPr lang="en-US" smtClean="0"/>
              <a:t>20</a:t>
            </a:fld>
            <a:endParaRPr lang="en-US"/>
          </a:p>
        </p:txBody>
      </p:sp>
      <p:sp>
        <p:nvSpPr>
          <p:cNvPr id="7" name="Footer Placeholder 3">
            <a:extLst>
              <a:ext uri="{FF2B5EF4-FFF2-40B4-BE49-F238E27FC236}">
                <a16:creationId xmlns:a16="http://schemas.microsoft.com/office/drawing/2014/main" id="{22128409-7B49-45DE-48D2-FD33D477787A}"/>
              </a:ext>
            </a:extLst>
          </p:cNvPr>
          <p:cNvSpPr txBox="1">
            <a:spLocks/>
          </p:cNvSpPr>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Improving Life Chances through Education and Opportunity</a:t>
            </a:r>
            <a:endParaRPr lang="en-US" dirty="0"/>
          </a:p>
        </p:txBody>
      </p:sp>
      <p:pic>
        <p:nvPicPr>
          <p:cNvPr id="3" name="Picture 2">
            <a:extLst>
              <a:ext uri="{FF2B5EF4-FFF2-40B4-BE49-F238E27FC236}">
                <a16:creationId xmlns:a16="http://schemas.microsoft.com/office/drawing/2014/main" id="{18757EBE-B8BB-FA49-3AF4-9DBCAD4EEBE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86369" y="0"/>
            <a:ext cx="1520825" cy="1520825"/>
          </a:xfrm>
          <a:prstGeom prst="rect">
            <a:avLst/>
          </a:prstGeom>
          <a:noFill/>
          <a:ln>
            <a:noFill/>
          </a:ln>
        </p:spPr>
      </p:pic>
    </p:spTree>
    <p:extLst>
      <p:ext uri="{BB962C8B-B14F-4D97-AF65-F5344CB8AC3E}">
        <p14:creationId xmlns:p14="http://schemas.microsoft.com/office/powerpoint/2010/main" val="36248206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F7608-9D5F-2866-93CA-F4A0408BA7B7}"/>
              </a:ext>
            </a:extLst>
          </p:cNvPr>
          <p:cNvSpPr>
            <a:spLocks noGrp="1"/>
          </p:cNvSpPr>
          <p:nvPr>
            <p:ph type="title"/>
          </p:nvPr>
        </p:nvSpPr>
        <p:spPr>
          <a:xfrm>
            <a:off x="361950" y="136525"/>
            <a:ext cx="10515600" cy="1325563"/>
          </a:xfrm>
        </p:spPr>
        <p:txBody>
          <a:bodyPr/>
          <a:lstStyle/>
          <a:p>
            <a:r>
              <a:rPr lang="en-US" b="1" dirty="0">
                <a:solidFill>
                  <a:srgbClr val="002060"/>
                </a:solidFill>
              </a:rPr>
              <a:t>Training and Advice</a:t>
            </a:r>
          </a:p>
        </p:txBody>
      </p:sp>
      <p:sp>
        <p:nvSpPr>
          <p:cNvPr id="3" name="Content Placeholder 2">
            <a:extLst>
              <a:ext uri="{FF2B5EF4-FFF2-40B4-BE49-F238E27FC236}">
                <a16:creationId xmlns:a16="http://schemas.microsoft.com/office/drawing/2014/main" id="{26204D46-5372-7966-95F8-3AF425A00BA7}"/>
              </a:ext>
            </a:extLst>
          </p:cNvPr>
          <p:cNvSpPr>
            <a:spLocks noGrp="1"/>
          </p:cNvSpPr>
          <p:nvPr>
            <p:ph idx="1"/>
          </p:nvPr>
        </p:nvSpPr>
        <p:spPr>
          <a:xfrm>
            <a:off x="242878" y="1065958"/>
            <a:ext cx="11873787" cy="5640917"/>
          </a:xfrm>
        </p:spPr>
        <p:txBody>
          <a:bodyPr>
            <a:normAutofit/>
          </a:bodyPr>
          <a:lstStyle/>
          <a:p>
            <a:r>
              <a:rPr lang="en-GB" dirty="0"/>
              <a:t>All trustees &amp; governors </a:t>
            </a:r>
            <a:r>
              <a:rPr lang="en-GB" b="1" u="sng" dirty="0"/>
              <a:t>must</a:t>
            </a:r>
            <a:r>
              <a:rPr lang="en-GB" dirty="0"/>
              <a:t> annually</a:t>
            </a:r>
          </a:p>
          <a:p>
            <a:pPr lvl="1"/>
            <a:r>
              <a:rPr lang="en-GB" dirty="0"/>
              <a:t>Read </a:t>
            </a:r>
            <a:r>
              <a:rPr lang="en-GB" dirty="0">
                <a:hlinkClick r:id="rId2"/>
              </a:rPr>
              <a:t>Keeping Children Safe in Education (KCSIE)</a:t>
            </a:r>
            <a:r>
              <a:rPr lang="en-GB" dirty="0"/>
              <a:t> part 2</a:t>
            </a:r>
          </a:p>
          <a:p>
            <a:pPr lvl="1"/>
            <a:r>
              <a:rPr lang="en-GB" dirty="0"/>
              <a:t>Complete </a:t>
            </a:r>
            <a:r>
              <a:rPr lang="en-GB" dirty="0">
                <a:hlinkClick r:id="rId3"/>
              </a:rPr>
              <a:t>NGA ‘Essential Safeguarding</a:t>
            </a:r>
            <a:r>
              <a:rPr lang="en-GB" dirty="0"/>
              <a:t>’ learning link module</a:t>
            </a:r>
          </a:p>
          <a:p>
            <a:pPr lvl="1"/>
            <a:r>
              <a:rPr lang="en-GB" dirty="0"/>
              <a:t>Complete </a:t>
            </a:r>
            <a:r>
              <a:rPr lang="en-GB" dirty="0">
                <a:hlinkClick r:id="rId4"/>
              </a:rPr>
              <a:t>Prevent Awareness</a:t>
            </a:r>
            <a:r>
              <a:rPr lang="en-GB" dirty="0"/>
              <a:t> training</a:t>
            </a:r>
          </a:p>
          <a:p>
            <a:pPr lvl="1"/>
            <a:r>
              <a:rPr lang="en-GB" dirty="0"/>
              <a:t>Complete </a:t>
            </a:r>
            <a:r>
              <a:rPr lang="en-GB" dirty="0">
                <a:hlinkClick r:id="rId5"/>
              </a:rPr>
              <a:t>NCSC Cybersecurity</a:t>
            </a:r>
            <a:r>
              <a:rPr lang="en-GB" dirty="0"/>
              <a:t> training</a:t>
            </a:r>
          </a:p>
          <a:p>
            <a:pPr lvl="1"/>
            <a:r>
              <a:rPr lang="en-GB" dirty="0"/>
              <a:t>Read the Trust/School Child Protect &amp; Safeguarding Policy</a:t>
            </a:r>
          </a:p>
          <a:p>
            <a:pPr lvl="1"/>
            <a:r>
              <a:rPr lang="en-GB" dirty="0"/>
              <a:t>Read the Trust’s Induction Leaflet and this presentation</a:t>
            </a:r>
          </a:p>
          <a:p>
            <a:pPr marL="0" indent="0" algn="ctr">
              <a:buNone/>
            </a:pPr>
            <a:r>
              <a:rPr lang="en-GB" b="1" i="1" dirty="0"/>
              <a:t>These actions must be recorded on each Governor’s Governor Hub Profile</a:t>
            </a:r>
            <a:endParaRPr lang="en-GB" dirty="0"/>
          </a:p>
          <a:p>
            <a:r>
              <a:rPr lang="en-GB" dirty="0"/>
              <a:t>Further help and advice</a:t>
            </a:r>
            <a:r>
              <a:rPr lang="en-US" dirty="0"/>
              <a:t>Abingdon Learning Trust resources</a:t>
            </a:r>
          </a:p>
          <a:p>
            <a:pPr lvl="1"/>
            <a:r>
              <a:rPr lang="en-US" dirty="0"/>
              <a:t>Trust website: </a:t>
            </a:r>
            <a:r>
              <a:rPr lang="en-US" dirty="0">
                <a:hlinkClick r:id="rId6"/>
              </a:rPr>
              <a:t>https://abingdonlearningtrust.org/</a:t>
            </a:r>
            <a:r>
              <a:rPr lang="en-US" dirty="0"/>
              <a:t> </a:t>
            </a:r>
          </a:p>
          <a:p>
            <a:pPr lvl="1"/>
            <a:r>
              <a:rPr lang="en-US" dirty="0"/>
              <a:t>Governor Hub</a:t>
            </a:r>
            <a:r>
              <a:rPr lang="en-GB" dirty="0"/>
              <a:t> including example questions (</a:t>
            </a:r>
            <a:r>
              <a:rPr lang="en-GB" dirty="0">
                <a:hlinkClick r:id="rId7"/>
              </a:rPr>
              <a:t>NGA</a:t>
            </a:r>
            <a:r>
              <a:rPr lang="en-GB" dirty="0"/>
              <a:t> and </a:t>
            </a:r>
            <a:r>
              <a:rPr lang="en-GB" dirty="0">
                <a:hlinkClick r:id="rId8"/>
              </a:rPr>
              <a:t>School Data reports</a:t>
            </a:r>
            <a:r>
              <a:rPr lang="en-GB" dirty="0"/>
              <a:t>)</a:t>
            </a:r>
            <a:endParaRPr lang="en-US" dirty="0"/>
          </a:p>
          <a:p>
            <a:pPr lvl="1"/>
            <a:r>
              <a:rPr lang="en-US" dirty="0"/>
              <a:t>CEO (</a:t>
            </a:r>
            <a:r>
              <a:rPr lang="en-US" dirty="0">
                <a:hlinkClick r:id="rId9"/>
              </a:rPr>
              <a:t>ceo@abingdonlearningtrust.org</a:t>
            </a:r>
            <a:r>
              <a:rPr lang="en-US" dirty="0"/>
              <a:t>) and safeguarding trustee</a:t>
            </a:r>
            <a:r>
              <a:rPr lang="en-GB" dirty="0"/>
              <a:t> </a:t>
            </a:r>
            <a:r>
              <a:rPr lang="en-US" dirty="0"/>
              <a:t>(</a:t>
            </a:r>
            <a:r>
              <a:rPr lang="en-US" dirty="0">
                <a:hlinkClick r:id="rId10"/>
              </a:rPr>
              <a:t>lfathers@abingdonlearningtrust.org</a:t>
            </a:r>
            <a:r>
              <a:rPr lang="en-US" dirty="0"/>
              <a:t>) </a:t>
            </a:r>
          </a:p>
          <a:p>
            <a:pPr marL="457200" lvl="1" indent="0">
              <a:buNone/>
            </a:pPr>
            <a:endParaRPr lang="en-US" sz="1400" dirty="0"/>
          </a:p>
        </p:txBody>
      </p:sp>
      <p:sp>
        <p:nvSpPr>
          <p:cNvPr id="5" name="Slide Number Placeholder 4">
            <a:extLst>
              <a:ext uri="{FF2B5EF4-FFF2-40B4-BE49-F238E27FC236}">
                <a16:creationId xmlns:a16="http://schemas.microsoft.com/office/drawing/2014/main" id="{84056933-2CB0-C799-E3F9-229F7D358598}"/>
              </a:ext>
            </a:extLst>
          </p:cNvPr>
          <p:cNvSpPr>
            <a:spLocks noGrp="1"/>
          </p:cNvSpPr>
          <p:nvPr>
            <p:ph type="sldNum" sz="quarter" idx="12"/>
          </p:nvPr>
        </p:nvSpPr>
        <p:spPr/>
        <p:txBody>
          <a:bodyPr/>
          <a:lstStyle/>
          <a:p>
            <a:fld id="{FF95C601-5697-CE43-8EE4-B5D2B114099E}" type="slidenum">
              <a:rPr lang="en-US" smtClean="0"/>
              <a:t>21</a:t>
            </a:fld>
            <a:endParaRPr lang="en-US"/>
          </a:p>
        </p:txBody>
      </p:sp>
      <p:sp>
        <p:nvSpPr>
          <p:cNvPr id="9" name="Footer Placeholder 3">
            <a:extLst>
              <a:ext uri="{FF2B5EF4-FFF2-40B4-BE49-F238E27FC236}">
                <a16:creationId xmlns:a16="http://schemas.microsoft.com/office/drawing/2014/main" id="{104E48C5-5E95-C737-0925-B0B4C4E7C354}"/>
              </a:ext>
            </a:extLst>
          </p:cNvPr>
          <p:cNvSpPr txBox="1">
            <a:spLocks/>
          </p:cNvSpPr>
          <p:nvPr/>
        </p:nvSpPr>
        <p:spPr>
          <a:xfrm>
            <a:off x="4113038" y="635634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Improving Life Chances through Education and Opportunity</a:t>
            </a:r>
            <a:endParaRPr lang="en-US" dirty="0"/>
          </a:p>
        </p:txBody>
      </p:sp>
      <p:pic>
        <p:nvPicPr>
          <p:cNvPr id="4" name="Picture 3">
            <a:extLst>
              <a:ext uri="{FF2B5EF4-FFF2-40B4-BE49-F238E27FC236}">
                <a16:creationId xmlns:a16="http://schemas.microsoft.com/office/drawing/2014/main" id="{44534465-1242-9DB5-F4A3-ECE04708EB66}"/>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0848636" y="5289549"/>
            <a:ext cx="1249362" cy="1249362"/>
          </a:xfrm>
          <a:prstGeom prst="rect">
            <a:avLst/>
          </a:prstGeom>
          <a:noFill/>
          <a:ln>
            <a:noFill/>
          </a:ln>
        </p:spPr>
      </p:pic>
    </p:spTree>
    <p:extLst>
      <p:ext uri="{BB962C8B-B14F-4D97-AF65-F5344CB8AC3E}">
        <p14:creationId xmlns:p14="http://schemas.microsoft.com/office/powerpoint/2010/main" val="372902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68F8DD0-4DA9-2545-9DB6-737AEE841912}"/>
              </a:ext>
            </a:extLst>
          </p:cNvPr>
          <p:cNvSpPr>
            <a:spLocks noGrp="1"/>
          </p:cNvSpPr>
          <p:nvPr>
            <p:ph type="sldNum" sz="quarter" idx="12"/>
          </p:nvPr>
        </p:nvSpPr>
        <p:spPr/>
        <p:txBody>
          <a:bodyPr/>
          <a:lstStyle/>
          <a:p>
            <a:fld id="{FF95C601-5697-CE43-8EE4-B5D2B114099E}" type="slidenum">
              <a:rPr lang="en-US" smtClean="0"/>
              <a:t>22</a:t>
            </a:fld>
            <a:endParaRPr lang="en-US"/>
          </a:p>
        </p:txBody>
      </p:sp>
      <p:graphicFrame>
        <p:nvGraphicFramePr>
          <p:cNvPr id="6" name="Content Placeholder 5">
            <a:extLst>
              <a:ext uri="{FF2B5EF4-FFF2-40B4-BE49-F238E27FC236}">
                <a16:creationId xmlns:a16="http://schemas.microsoft.com/office/drawing/2014/main" id="{8485D17E-9D49-6B4F-A830-C326A0247E6D}"/>
              </a:ext>
            </a:extLst>
          </p:cNvPr>
          <p:cNvGraphicFramePr>
            <a:graphicFrameLocks noGrp="1"/>
          </p:cNvGraphicFramePr>
          <p:nvPr>
            <p:ph idx="1"/>
            <p:extLst>
              <p:ext uri="{D42A27DB-BD31-4B8C-83A1-F6EECF244321}">
                <p14:modId xmlns:p14="http://schemas.microsoft.com/office/powerpoint/2010/main" val="3162358791"/>
              </p:ext>
            </p:extLst>
          </p:nvPr>
        </p:nvGraphicFramePr>
        <p:xfrm>
          <a:off x="0" y="1"/>
          <a:ext cx="12192000" cy="6834975"/>
        </p:xfrm>
        <a:graphic>
          <a:graphicData uri="http://schemas.openxmlformats.org/drawingml/2006/table">
            <a:tbl>
              <a:tblPr firstRow="1" bandRow="1">
                <a:tableStyleId>{5C22544A-7EE6-4342-B048-85BDC9FD1C3A}</a:tableStyleId>
              </a:tblPr>
              <a:tblGrid>
                <a:gridCol w="3448705">
                  <a:extLst>
                    <a:ext uri="{9D8B030D-6E8A-4147-A177-3AD203B41FA5}">
                      <a16:colId xmlns:a16="http://schemas.microsoft.com/office/drawing/2014/main" val="362468729"/>
                    </a:ext>
                  </a:extLst>
                </a:gridCol>
                <a:gridCol w="4876799">
                  <a:extLst>
                    <a:ext uri="{9D8B030D-6E8A-4147-A177-3AD203B41FA5}">
                      <a16:colId xmlns:a16="http://schemas.microsoft.com/office/drawing/2014/main" val="328507608"/>
                    </a:ext>
                  </a:extLst>
                </a:gridCol>
                <a:gridCol w="3866496">
                  <a:extLst>
                    <a:ext uri="{9D8B030D-6E8A-4147-A177-3AD203B41FA5}">
                      <a16:colId xmlns:a16="http://schemas.microsoft.com/office/drawing/2014/main" val="4217302911"/>
                    </a:ext>
                  </a:extLst>
                </a:gridCol>
              </a:tblGrid>
              <a:tr h="356854">
                <a:tc>
                  <a:txBody>
                    <a:bodyPr/>
                    <a:lstStyle/>
                    <a:p>
                      <a:r>
                        <a:rPr lang="en-US" dirty="0"/>
                        <a:t>KCSIE responsibilities  (extract)</a:t>
                      </a:r>
                    </a:p>
                  </a:txBody>
                  <a:tcPr/>
                </a:tc>
                <a:tc>
                  <a:txBody>
                    <a:bodyPr/>
                    <a:lstStyle/>
                    <a:p>
                      <a:pPr algn="ctr"/>
                      <a:r>
                        <a:rPr lang="en-US" dirty="0"/>
                        <a:t>Trust Board</a:t>
                      </a:r>
                    </a:p>
                  </a:txBody>
                  <a:tcPr/>
                </a:tc>
                <a:tc>
                  <a:txBody>
                    <a:bodyPr/>
                    <a:lstStyle/>
                    <a:p>
                      <a:pPr algn="ctr"/>
                      <a:r>
                        <a:rPr lang="en-US" dirty="0"/>
                        <a:t>Local Academy </a:t>
                      </a:r>
                      <a:r>
                        <a:rPr lang="en-GB" dirty="0"/>
                        <a:t>Committee</a:t>
                      </a:r>
                      <a:endParaRPr lang="en-US" dirty="0"/>
                    </a:p>
                  </a:txBody>
                  <a:tcPr/>
                </a:tc>
                <a:extLst>
                  <a:ext uri="{0D108BD9-81ED-4DB2-BD59-A6C34878D82A}">
                    <a16:rowId xmlns:a16="http://schemas.microsoft.com/office/drawing/2014/main" val="3628645179"/>
                  </a:ext>
                </a:extLst>
              </a:tr>
              <a:tr h="1606986">
                <a:tc>
                  <a:txBody>
                    <a:bodyPr/>
                    <a:lstStyle/>
                    <a:p>
                      <a:r>
                        <a:rPr lang="en-GB" sz="1800" kern="1200" dirty="0">
                          <a:solidFill>
                            <a:schemeClr val="dk1"/>
                          </a:solidFill>
                          <a:effectLst/>
                          <a:latin typeface="+mn-lt"/>
                          <a:ea typeface="+mn-ea"/>
                          <a:cs typeface="+mn-cs"/>
                        </a:rPr>
                        <a:t>Appropriate policies and procedures in place in order for appropriate action to be taken in a timely manner to safeguard and promote children’s welfare </a:t>
                      </a:r>
                      <a:endParaRPr lang="en-GB" dirty="0"/>
                    </a:p>
                  </a:txBody>
                  <a:tcPr>
                    <a:noFill/>
                  </a:tcPr>
                </a:tc>
                <a:tc rowSpan="4">
                  <a:txBody>
                    <a:bodyPr/>
                    <a:lstStyle/>
                    <a:p>
                      <a:pPr marL="0" indent="0" algn="ctr">
                        <a:buFont typeface="Arial" panose="020B0604020202020204" pitchFamily="34" charset="0"/>
                        <a:buNone/>
                      </a:pPr>
                      <a:r>
                        <a:rPr lang="en-US" b="1" dirty="0"/>
                        <a:t>Strategy &amp; Ethos</a:t>
                      </a:r>
                    </a:p>
                    <a:p>
                      <a:pPr marL="0" indent="0">
                        <a:buFont typeface="Arial" panose="020B0604020202020204" pitchFamily="34" charset="0"/>
                        <a:buNone/>
                      </a:pPr>
                      <a:r>
                        <a:rPr lang="en-US" sz="1700" dirty="0"/>
                        <a:t>Set Trust vision, approve </a:t>
                      </a:r>
                      <a:r>
                        <a:rPr lang="en-US" sz="1700" b="0" dirty="0"/>
                        <a:t>policies</a:t>
                      </a:r>
                      <a:r>
                        <a:rPr lang="en-GB" sz="1700" b="0" dirty="0"/>
                        <a:t>, agree targets</a:t>
                      </a:r>
                      <a:endParaRPr lang="en-US" sz="1700" dirty="0"/>
                    </a:p>
                    <a:p>
                      <a:endParaRPr lang="en-US" sz="800" dirty="0"/>
                    </a:p>
                    <a:p>
                      <a:pPr algn="ctr"/>
                      <a:r>
                        <a:rPr lang="en-US" b="1" dirty="0"/>
                        <a:t>Resource and delegation</a:t>
                      </a:r>
                    </a:p>
                    <a:p>
                      <a:r>
                        <a:rPr lang="en-US" sz="1700" dirty="0"/>
                        <a:t>Appoint senior executive </a:t>
                      </a:r>
                      <a:r>
                        <a:rPr lang="en-US" sz="1700" b="0" dirty="0"/>
                        <a:t>(Accounting Officer)</a:t>
                      </a:r>
                      <a:r>
                        <a:rPr lang="en-US" sz="1700" b="1" dirty="0"/>
                        <a:t> </a:t>
                      </a:r>
                      <a:r>
                        <a:rPr lang="en-US" sz="1700" dirty="0"/>
                        <a:t>with safeguarding lead role</a:t>
                      </a:r>
                    </a:p>
                    <a:p>
                      <a:endParaRPr lang="en-US" sz="800" dirty="0"/>
                    </a:p>
                    <a:p>
                      <a:r>
                        <a:rPr lang="en-US" sz="1700" dirty="0"/>
                        <a:t>Include safeguarding functions in </a:t>
                      </a:r>
                      <a:r>
                        <a:rPr lang="en-US" sz="1700" b="0" dirty="0"/>
                        <a:t>Scheme of Delegation</a:t>
                      </a:r>
                      <a:r>
                        <a:rPr lang="en-GB" sz="1700" b="0" dirty="0"/>
                        <a:t> and role descriptions</a:t>
                      </a:r>
                    </a:p>
                    <a:p>
                      <a:endParaRPr lang="en-GB" sz="800" b="0" dirty="0"/>
                    </a:p>
                    <a:p>
                      <a:r>
                        <a:rPr lang="en-GB" sz="1700" b="0" dirty="0"/>
                        <a:t>Develop and manage central contracts (inc H&amp;S, IT)</a:t>
                      </a:r>
                    </a:p>
                    <a:p>
                      <a:endParaRPr lang="en-US" sz="800" dirty="0"/>
                    </a:p>
                    <a:p>
                      <a:pPr algn="ctr"/>
                      <a:r>
                        <a:rPr lang="en-US" b="1" dirty="0"/>
                        <a:t>Scrutiny &amp; Risk Management</a:t>
                      </a:r>
                    </a:p>
                    <a:p>
                      <a:r>
                        <a:rPr lang="en-US" sz="1700" dirty="0"/>
                        <a:t>Appoint </a:t>
                      </a:r>
                      <a:r>
                        <a:rPr lang="en-US" sz="1700" b="0" dirty="0"/>
                        <a:t>SG Trustee/</a:t>
                      </a:r>
                      <a:r>
                        <a:rPr lang="en-GB" sz="1700" b="0" dirty="0"/>
                        <a:t>Educational Standards</a:t>
                      </a:r>
                      <a:r>
                        <a:rPr lang="en-US" sz="1700" b="0" dirty="0"/>
                        <a:t> </a:t>
                      </a:r>
                      <a:r>
                        <a:rPr lang="en-US" sz="1700" dirty="0"/>
                        <a:t>to:</a:t>
                      </a:r>
                    </a:p>
                    <a:p>
                      <a:pPr marL="285750" indent="-285750">
                        <a:buFont typeface="Arial" panose="020B0604020202020204" pitchFamily="34" charset="0"/>
                        <a:buChar char="•"/>
                      </a:pPr>
                      <a:r>
                        <a:rPr lang="en-US" sz="1700" dirty="0"/>
                        <a:t>With CEO monitor compliance (e.g. internal checks, annual reports, audits, external reviews)</a:t>
                      </a:r>
                    </a:p>
                    <a:p>
                      <a:pPr marL="285750" indent="-285750">
                        <a:buFont typeface="Arial" panose="020B0604020202020204" pitchFamily="34" charset="0"/>
                        <a:buChar char="•"/>
                      </a:pPr>
                      <a:r>
                        <a:rPr lang="en-US" sz="1700" dirty="0"/>
                        <a:t>Alert Board to risks (ALL committees</a:t>
                      </a:r>
                      <a:r>
                        <a:rPr lang="en-US" sz="1800" dirty="0"/>
                        <a:t>)</a:t>
                      </a:r>
                    </a:p>
                    <a:p>
                      <a:pPr marL="0" indent="0">
                        <a:buFont typeface="Arial" panose="020B0604020202020204" pitchFamily="34" charset="0"/>
                        <a:buNone/>
                      </a:pPr>
                      <a:endParaRPr lang="en-US" sz="800" dirty="0"/>
                    </a:p>
                    <a:p>
                      <a:pPr marL="0" indent="0" algn="ctr">
                        <a:buFont typeface="Arial" panose="020B0604020202020204" pitchFamily="34" charset="0"/>
                        <a:buNone/>
                      </a:pPr>
                      <a:r>
                        <a:rPr lang="en-US" b="1" dirty="0"/>
                        <a:t>Recruitment</a:t>
                      </a:r>
                    </a:p>
                    <a:p>
                      <a:pPr marL="285750" indent="-285750">
                        <a:buFont typeface="Arial" panose="020B0604020202020204" pitchFamily="34" charset="0"/>
                        <a:buChar char="•"/>
                      </a:pPr>
                      <a:r>
                        <a:rPr lang="en-GB" sz="1700" dirty="0">
                          <a:solidFill>
                            <a:schemeClr val="tx1"/>
                          </a:solidFill>
                        </a:rPr>
                        <a:t>Policy &amp; P</a:t>
                      </a:r>
                      <a:r>
                        <a:rPr lang="en-US" sz="1700" dirty="0" err="1">
                          <a:solidFill>
                            <a:schemeClr val="tx1"/>
                          </a:solidFill>
                        </a:rPr>
                        <a:t>rocedure</a:t>
                      </a:r>
                      <a:r>
                        <a:rPr lang="en-GB" sz="1700" dirty="0">
                          <a:solidFill>
                            <a:schemeClr val="tx1"/>
                          </a:solidFill>
                        </a:rPr>
                        <a:t> (Central Team SCR)</a:t>
                      </a:r>
                      <a:endParaRPr lang="en-US" sz="1700" dirty="0">
                        <a:solidFill>
                          <a:schemeClr val="tx1"/>
                        </a:solidFill>
                      </a:endParaRPr>
                    </a:p>
                    <a:p>
                      <a:pPr marL="285750" indent="-285750">
                        <a:buFont typeface="Arial" panose="020B0604020202020204" pitchFamily="34" charset="0"/>
                        <a:buChar char="•"/>
                      </a:pPr>
                      <a:r>
                        <a:rPr lang="en-US" sz="1700" dirty="0">
                          <a:solidFill>
                            <a:schemeClr val="tx1"/>
                          </a:solidFill>
                        </a:rPr>
                        <a:t>Trustees &amp; governors – checks, SCR and</a:t>
                      </a:r>
                      <a:r>
                        <a:rPr lang="en-US" sz="1700" dirty="0">
                          <a:solidFill>
                            <a:schemeClr val="accent2"/>
                          </a:solidFill>
                        </a:rPr>
                        <a:t> </a:t>
                      </a:r>
                      <a:r>
                        <a:rPr lang="en-US" sz="1700" dirty="0">
                          <a:solidFill>
                            <a:schemeClr val="tx1"/>
                          </a:solidFill>
                        </a:rPr>
                        <a:t>training</a:t>
                      </a:r>
                    </a:p>
                    <a:p>
                      <a:pPr marL="0" indent="0">
                        <a:buFont typeface="Arial" panose="020B0604020202020204" pitchFamily="34" charset="0"/>
                        <a:buNone/>
                      </a:pPr>
                      <a:endParaRPr lang="en-US" sz="800" dirty="0"/>
                    </a:p>
                    <a:p>
                      <a:pPr marL="0" indent="0" algn="ctr">
                        <a:buFont typeface="Arial" panose="020B0604020202020204" pitchFamily="34" charset="0"/>
                        <a:buNone/>
                      </a:pPr>
                      <a:r>
                        <a:rPr lang="en-US" b="1" dirty="0"/>
                        <a:t>Trust approach (annual review - website)</a:t>
                      </a:r>
                    </a:p>
                    <a:p>
                      <a:pPr marL="285750" indent="-285750">
                        <a:buFont typeface="Arial" panose="020B0604020202020204" pitchFamily="34" charset="0"/>
                        <a:buChar char="•"/>
                      </a:pPr>
                      <a:r>
                        <a:rPr lang="en-US" sz="1700" dirty="0"/>
                        <a:t>Promote good practice &amp; consistency</a:t>
                      </a:r>
                    </a:p>
                    <a:p>
                      <a:pPr marL="285750" indent="-285750">
                        <a:buFont typeface="Arial" panose="020B0604020202020204" pitchFamily="34" charset="0"/>
                        <a:buChar char="•"/>
                      </a:pPr>
                      <a:r>
                        <a:rPr lang="en-US" sz="1700" dirty="0"/>
                        <a:t>Promote DSL team working</a:t>
                      </a:r>
                    </a:p>
                    <a:p>
                      <a:pPr marL="285750" indent="-285750">
                        <a:buFont typeface="Arial" panose="020B0604020202020204" pitchFamily="34" charset="0"/>
                        <a:buChar char="•"/>
                      </a:pPr>
                      <a:r>
                        <a:rPr lang="en-US" sz="1700" dirty="0"/>
                        <a:t>Post incident reflection &amp; learning</a:t>
                      </a:r>
                    </a:p>
                    <a:p>
                      <a:pPr marL="285750" indent="-285750">
                        <a:buFont typeface="Arial" panose="020B0604020202020204" pitchFamily="34" charset="0"/>
                        <a:buChar char="•"/>
                      </a:pPr>
                      <a:r>
                        <a:rPr lang="en-US" sz="1700" dirty="0"/>
                        <a:t>Progress Trust action plans</a:t>
                      </a:r>
                    </a:p>
                  </a:txBody>
                  <a:tcPr/>
                </a:tc>
                <a:tc rowSpan="4">
                  <a:txBody>
                    <a:bodyPr/>
                    <a:lstStyle/>
                    <a:p>
                      <a:pPr marL="0" indent="0">
                        <a:buFontTx/>
                        <a:buNone/>
                      </a:pPr>
                      <a:r>
                        <a:rPr lang="en-US" dirty="0"/>
                        <a:t>Approve local policy</a:t>
                      </a:r>
                    </a:p>
                    <a:p>
                      <a:pPr marL="285750" indent="-285750">
                        <a:buFont typeface="Arial" panose="020B0604020202020204" pitchFamily="34" charset="0"/>
                        <a:buChar char="•"/>
                      </a:pPr>
                      <a:endParaRPr lang="en-US"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Ensure Headteacher has appointed DSL</a:t>
                      </a:r>
                      <a:r>
                        <a:rPr lang="en-GB" dirty="0"/>
                        <a:t> and Lead for CWCF</a:t>
                      </a:r>
                      <a:endParaRPr lang="en-US"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SG governor appointment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dirty="0"/>
                    </a:p>
                    <a:p>
                      <a:pPr marL="0" indent="0">
                        <a:buFont typeface="Arial" panose="020B0604020202020204" pitchFamily="34" charset="0"/>
                        <a:buNone/>
                      </a:pPr>
                      <a:r>
                        <a:rPr lang="en-US" dirty="0"/>
                        <a:t>Monitor compliance with KCSIE inc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Policy </a:t>
                      </a:r>
                      <a:r>
                        <a:rPr lang="en-GB" dirty="0"/>
                        <a:t>adoption, </a:t>
                      </a:r>
                      <a:r>
                        <a:rPr lang="en-US" dirty="0"/>
                        <a:t>publication and implementation</a:t>
                      </a:r>
                    </a:p>
                    <a:p>
                      <a:pPr marL="285750" indent="-285750">
                        <a:buFont typeface="Arial" panose="020B0604020202020204" pitchFamily="34" charset="0"/>
                        <a:buChar char="•"/>
                      </a:pPr>
                      <a:r>
                        <a:rPr lang="en-US" dirty="0"/>
                        <a:t>Recruitment &amp; </a:t>
                      </a:r>
                      <a:r>
                        <a:rPr lang="en-US" dirty="0">
                          <a:solidFill>
                            <a:schemeClr val="tx1"/>
                          </a:solidFill>
                        </a:rPr>
                        <a:t>SCR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Staff training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Governor training (skills audit)</a:t>
                      </a:r>
                    </a:p>
                    <a:p>
                      <a:pPr marL="285750" indent="-285750">
                        <a:buFont typeface="Arial" panose="020B0604020202020204" pitchFamily="34" charset="0"/>
                        <a:buChar char="•"/>
                      </a:pPr>
                      <a:r>
                        <a:rPr lang="en-GB" dirty="0"/>
                        <a:t>Curriculum</a:t>
                      </a:r>
                    </a:p>
                    <a:p>
                      <a:pPr marL="285750" indent="-285750">
                        <a:buFont typeface="Arial" panose="020B0604020202020204" pitchFamily="34" charset="0"/>
                        <a:buChar char="•"/>
                      </a:pPr>
                      <a:r>
                        <a:rPr lang="en-GB" dirty="0"/>
                        <a:t>Provision (inc AP) meeting needs</a:t>
                      </a:r>
                    </a:p>
                    <a:p>
                      <a:pPr marL="285750" indent="-285750">
                        <a:buFont typeface="Arial" panose="020B0604020202020204" pitchFamily="34" charset="0"/>
                        <a:buChar char="•"/>
                      </a:pPr>
                      <a:r>
                        <a:rPr lang="en-GB" dirty="0"/>
                        <a:t>Cybersecurity / Online safety</a:t>
                      </a:r>
                    </a:p>
                    <a:p>
                      <a:pPr marL="285750" indent="-285750">
                        <a:buFont typeface="Arial" panose="020B0604020202020204" pitchFamily="34" charset="0"/>
                        <a:buChar char="•"/>
                      </a:pPr>
                      <a:r>
                        <a:rPr lang="en-US" dirty="0"/>
                        <a:t>Multi-agency working</a:t>
                      </a:r>
                    </a:p>
                    <a:p>
                      <a:pPr marL="285750" indent="-285750">
                        <a:buFont typeface="Arial" panose="020B0604020202020204" pitchFamily="34" charset="0"/>
                        <a:buChar char="•"/>
                      </a:pPr>
                      <a:r>
                        <a:rPr lang="en-US" dirty="0"/>
                        <a:t>Appropriate information sharing</a:t>
                      </a:r>
                    </a:p>
                    <a:p>
                      <a:pPr marL="285750" indent="-285750">
                        <a:buFont typeface="Arial" panose="020B0604020202020204" pitchFamily="34" charset="0"/>
                        <a:buChar char="•"/>
                      </a:pPr>
                      <a:r>
                        <a:rPr lang="en-US" dirty="0"/>
                        <a:t>Annual report approval and action plan monitoring</a:t>
                      </a:r>
                    </a:p>
                    <a:p>
                      <a:pPr marL="285750" indent="-285750">
                        <a:buFont typeface="Arial" panose="020B0604020202020204" pitchFamily="34" charset="0"/>
                        <a:buChar char="•"/>
                      </a:pPr>
                      <a:r>
                        <a:rPr lang="en-US" dirty="0"/>
                        <a:t>Report to Board (via Annual Report; via DSL)</a:t>
                      </a:r>
                    </a:p>
                    <a:p>
                      <a:pPr marL="0" indent="0">
                        <a:buFont typeface="Arial" panose="020B0604020202020204" pitchFamily="34" charset="0"/>
                        <a:buNone/>
                      </a:pPr>
                      <a:endParaRPr lang="en-GB" sz="1100" dirty="0"/>
                    </a:p>
                    <a:p>
                      <a:pPr marL="0" indent="0">
                        <a:buFont typeface="Arial" panose="020B0604020202020204" pitchFamily="34" charset="0"/>
                        <a:buNone/>
                      </a:pPr>
                      <a:r>
                        <a:rPr lang="en-GB" dirty="0"/>
                        <a:t>Support the development and monitor the progress of improvement plans</a:t>
                      </a:r>
                      <a:endParaRPr lang="en-US" dirty="0"/>
                    </a:p>
                  </a:txBody>
                  <a:tcPr>
                    <a:noFill/>
                  </a:tcPr>
                </a:tc>
                <a:extLst>
                  <a:ext uri="{0D108BD9-81ED-4DB2-BD59-A6C34878D82A}">
                    <a16:rowId xmlns:a16="http://schemas.microsoft.com/office/drawing/2014/main" val="3154845570"/>
                  </a:ext>
                </a:extLst>
              </a:tr>
              <a:tr h="1576104">
                <a:tc>
                  <a:txBody>
                    <a:bodyPr/>
                    <a:lstStyle/>
                    <a:p>
                      <a:r>
                        <a:rPr lang="en-US" dirty="0"/>
                        <a:t>Appoint designated safeguarding lead (DSL)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Support Multi-agency working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Staff training (</a:t>
                      </a:r>
                      <a:r>
                        <a:rPr lang="en-US" sz="1600" dirty="0" err="1"/>
                        <a:t>inc</a:t>
                      </a:r>
                      <a:r>
                        <a:rPr lang="en-US" sz="1600" dirty="0"/>
                        <a:t> information sharing)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Online safety &amp; teaching</a:t>
                      </a:r>
                    </a:p>
                  </a:txBody>
                  <a:tcPr>
                    <a:noFill/>
                  </a:tcPr>
                </a:tc>
                <a:tc vMerge="1">
                  <a:txBody>
                    <a:bodyPr/>
                    <a:lstStyle/>
                    <a:p>
                      <a:endParaRPr lang="en-US" dirty="0"/>
                    </a:p>
                  </a:txBody>
                  <a:tcPr/>
                </a:tc>
                <a:tc vMerge="1">
                  <a:txBody>
                    <a:bodyPr/>
                    <a:lstStyle/>
                    <a:p>
                      <a:pPr marL="285750" indent="-285750">
                        <a:buFont typeface="Arial" panose="020B0604020202020204" pitchFamily="34" charset="0"/>
                        <a:buChar char="•"/>
                      </a:pPr>
                      <a:endParaRPr lang="en-US" dirty="0"/>
                    </a:p>
                  </a:txBody>
                  <a:tcPr/>
                </a:tc>
                <a:extLst>
                  <a:ext uri="{0D108BD9-81ED-4DB2-BD59-A6C34878D82A}">
                    <a16:rowId xmlns:a16="http://schemas.microsoft.com/office/drawing/2014/main" val="1278302153"/>
                  </a:ext>
                </a:extLst>
              </a:tr>
              <a:tr h="1159774">
                <a:tc>
                  <a:txBody>
                    <a:bodyPr/>
                    <a:lstStyle/>
                    <a:p>
                      <a:r>
                        <a:rPr lang="en-US" dirty="0"/>
                        <a:t>Safer recruitment</a:t>
                      </a:r>
                    </a:p>
                    <a:p>
                      <a:pPr marL="285750" indent="-285750">
                        <a:buFont typeface="Arial" panose="020B0604020202020204" pitchFamily="34" charset="0"/>
                        <a:buChar char="•"/>
                      </a:pPr>
                      <a:r>
                        <a:rPr lang="en-GB" dirty="0"/>
                        <a:t>Pre-apt checks (inc online)</a:t>
                      </a:r>
                    </a:p>
                    <a:p>
                      <a:pPr marL="285750" indent="-285750">
                        <a:buFont typeface="Arial" panose="020B0604020202020204" pitchFamily="34" charset="0"/>
                        <a:buChar char="•"/>
                      </a:pPr>
                      <a:r>
                        <a:rPr lang="en-GB" dirty="0"/>
                        <a:t>Interviews &amp; references</a:t>
                      </a:r>
                    </a:p>
                    <a:p>
                      <a:pPr marL="285750" indent="-285750">
                        <a:buFont typeface="Arial" panose="020B0604020202020204" pitchFamily="34" charset="0"/>
                        <a:buChar char="•"/>
                      </a:pPr>
                      <a:r>
                        <a:rPr lang="en-US" dirty="0"/>
                        <a:t>Single Central Register (SCR)</a:t>
                      </a:r>
                    </a:p>
                  </a:txBody>
                  <a:tcPr>
                    <a:noFill/>
                  </a:tcPr>
                </a:tc>
                <a:tc vMerge="1">
                  <a:txBody>
                    <a:bodyPr/>
                    <a:lstStyle/>
                    <a:p>
                      <a:pPr marL="285750" indent="-285750">
                        <a:buFont typeface="Arial" panose="020B0604020202020204" pitchFamily="34" charset="0"/>
                        <a:buChar char="•"/>
                      </a:pPr>
                      <a:endParaRPr lang="en-US" dirty="0"/>
                    </a:p>
                  </a:txBody>
                  <a:tcPr/>
                </a:tc>
                <a:tc vMerge="1">
                  <a:txBody>
                    <a:bodyPr/>
                    <a:lstStyle/>
                    <a:p>
                      <a:endParaRPr lang="en-US" dirty="0"/>
                    </a:p>
                  </a:txBody>
                  <a:tcPr/>
                </a:tc>
                <a:extLst>
                  <a:ext uri="{0D108BD9-81ED-4DB2-BD59-A6C34878D82A}">
                    <a16:rowId xmlns:a16="http://schemas.microsoft.com/office/drawing/2014/main" val="3296297227"/>
                  </a:ext>
                </a:extLst>
              </a:tr>
              <a:tr h="2058069">
                <a:tc>
                  <a:txBody>
                    <a:bodyPr/>
                    <a:lstStyle/>
                    <a:p>
                      <a:r>
                        <a:rPr lang="en-US" dirty="0"/>
                        <a:t>Procedures for managing allegations</a:t>
                      </a:r>
                      <a:r>
                        <a:rPr lang="en-GB" dirty="0"/>
                        <a:t> and concerns</a:t>
                      </a:r>
                    </a:p>
                    <a:p>
                      <a:endParaRPr lang="en-GB" sz="1600" dirty="0"/>
                    </a:p>
                    <a:p>
                      <a:r>
                        <a:rPr lang="en-GB" dirty="0"/>
                        <a:t>Consideration of cybersecurity standards and online safety</a:t>
                      </a:r>
                    </a:p>
                    <a:p>
                      <a:endParaRPr lang="en-GB" sz="1400" dirty="0"/>
                    </a:p>
                    <a:p>
                      <a:r>
                        <a:rPr lang="en-GB" dirty="0"/>
                        <a:t>Trustee/Governor training</a:t>
                      </a:r>
                      <a:endParaRPr lang="en-US" dirty="0"/>
                    </a:p>
                  </a:txBody>
                  <a:tcPr>
                    <a:noFill/>
                  </a:tcPr>
                </a:tc>
                <a:tc vMerge="1">
                  <a:txBody>
                    <a:bodyPr/>
                    <a:lstStyle/>
                    <a:p>
                      <a:pPr marL="285750" indent="-285750">
                        <a:buFont typeface="Arial" panose="020B0604020202020204" pitchFamily="34" charset="0"/>
                        <a:buChar char="•"/>
                      </a:pPr>
                      <a:endParaRPr lang="en-US" dirty="0"/>
                    </a:p>
                  </a:txBody>
                  <a:tcPr/>
                </a:tc>
                <a:tc vMerge="1">
                  <a:txBody>
                    <a:bodyPr/>
                    <a:lstStyle/>
                    <a:p>
                      <a:endParaRPr lang="en-US" dirty="0"/>
                    </a:p>
                  </a:txBody>
                  <a:tcPr/>
                </a:tc>
                <a:extLst>
                  <a:ext uri="{0D108BD9-81ED-4DB2-BD59-A6C34878D82A}">
                    <a16:rowId xmlns:a16="http://schemas.microsoft.com/office/drawing/2014/main" val="941548027"/>
                  </a:ext>
                </a:extLst>
              </a:tr>
            </a:tbl>
          </a:graphicData>
        </a:graphic>
      </p:graphicFrame>
    </p:spTree>
    <p:extLst>
      <p:ext uri="{BB962C8B-B14F-4D97-AF65-F5344CB8AC3E}">
        <p14:creationId xmlns:p14="http://schemas.microsoft.com/office/powerpoint/2010/main" val="1039937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9E969-BB0F-F645-B2F7-189B4B6DC5A3}"/>
              </a:ext>
            </a:extLst>
          </p:cNvPr>
          <p:cNvSpPr>
            <a:spLocks noGrp="1"/>
          </p:cNvSpPr>
          <p:nvPr>
            <p:ph type="ctrTitle"/>
          </p:nvPr>
        </p:nvSpPr>
        <p:spPr>
          <a:xfrm>
            <a:off x="1524000" y="922867"/>
            <a:ext cx="9144000" cy="1435902"/>
          </a:xfrm>
        </p:spPr>
        <p:txBody>
          <a:bodyPr/>
          <a:lstStyle/>
          <a:p>
            <a:r>
              <a:rPr lang="en-US" dirty="0">
                <a:solidFill>
                  <a:srgbClr val="002060"/>
                </a:solidFill>
                <a:latin typeface="+mn-lt"/>
              </a:rPr>
              <a:t>Safeguarding</a:t>
            </a:r>
            <a:r>
              <a:rPr lang="en-GB" dirty="0">
                <a:solidFill>
                  <a:srgbClr val="002060"/>
                </a:solidFill>
                <a:latin typeface="+mn-lt"/>
              </a:rPr>
              <a:t> – a reminder…</a:t>
            </a:r>
            <a:endParaRPr lang="en-US" dirty="0">
              <a:solidFill>
                <a:srgbClr val="002060"/>
              </a:solidFill>
              <a:latin typeface="+mn-lt"/>
            </a:endParaRPr>
          </a:p>
        </p:txBody>
      </p:sp>
      <p:sp>
        <p:nvSpPr>
          <p:cNvPr id="6" name="Slide Number Placeholder 5">
            <a:extLst>
              <a:ext uri="{FF2B5EF4-FFF2-40B4-BE49-F238E27FC236}">
                <a16:creationId xmlns:a16="http://schemas.microsoft.com/office/drawing/2014/main" id="{9BBC828F-8D75-7344-B108-09C2FBE7E92D}"/>
              </a:ext>
            </a:extLst>
          </p:cNvPr>
          <p:cNvSpPr>
            <a:spLocks noGrp="1"/>
          </p:cNvSpPr>
          <p:nvPr>
            <p:ph type="sldNum" sz="quarter" idx="12"/>
          </p:nvPr>
        </p:nvSpPr>
        <p:spPr/>
        <p:txBody>
          <a:bodyPr/>
          <a:lstStyle/>
          <a:p>
            <a:fld id="{FF95C601-5697-CE43-8EE4-B5D2B114099E}" type="slidenum">
              <a:rPr lang="en-US" smtClean="0"/>
              <a:t>3</a:t>
            </a:fld>
            <a:endParaRPr lang="en-US"/>
          </a:p>
        </p:txBody>
      </p:sp>
      <p:sp>
        <p:nvSpPr>
          <p:cNvPr id="7" name="TextBox 6">
            <a:extLst>
              <a:ext uri="{FF2B5EF4-FFF2-40B4-BE49-F238E27FC236}">
                <a16:creationId xmlns:a16="http://schemas.microsoft.com/office/drawing/2014/main" id="{74F898B0-7EC1-2A17-0CD3-32FA2E0ACDCB}"/>
              </a:ext>
            </a:extLst>
          </p:cNvPr>
          <p:cNvSpPr txBox="1"/>
          <p:nvPr/>
        </p:nvSpPr>
        <p:spPr>
          <a:xfrm>
            <a:off x="359833" y="2517522"/>
            <a:ext cx="11726334" cy="1523494"/>
          </a:xfrm>
          <a:prstGeom prst="rect">
            <a:avLst/>
          </a:prstGeom>
          <a:noFill/>
        </p:spPr>
        <p:txBody>
          <a:bodyPr wrap="square" rtlCol="0">
            <a:spAutoFit/>
          </a:bodyPr>
          <a:lstStyle/>
          <a:p>
            <a:pPr algn="just"/>
            <a:r>
              <a:rPr lang="en-US" sz="2300" dirty="0">
                <a:solidFill>
                  <a:srgbClr val="002060"/>
                </a:solidFill>
              </a:rPr>
              <a:t>Safeguarding and promoting the welfare of children is </a:t>
            </a:r>
            <a:r>
              <a:rPr lang="en-US" sz="2300" b="1" dirty="0">
                <a:solidFill>
                  <a:srgbClr val="002060"/>
                </a:solidFill>
              </a:rPr>
              <a:t>everyone’s</a:t>
            </a:r>
            <a:r>
              <a:rPr lang="en-US" sz="2300" dirty="0">
                <a:solidFill>
                  <a:srgbClr val="002060"/>
                </a:solidFill>
              </a:rPr>
              <a:t> responsibility. </a:t>
            </a:r>
            <a:r>
              <a:rPr lang="en-US" sz="2300" b="1" dirty="0">
                <a:solidFill>
                  <a:srgbClr val="002060"/>
                </a:solidFill>
              </a:rPr>
              <a:t>Everyone</a:t>
            </a:r>
            <a:r>
              <a:rPr lang="en-US" sz="2300" dirty="0">
                <a:solidFill>
                  <a:srgbClr val="002060"/>
                </a:solidFill>
              </a:rPr>
              <a:t> who comes into contact with children and their families has a role to play</a:t>
            </a:r>
            <a:r>
              <a:rPr lang="en-GB" sz="2300" dirty="0">
                <a:solidFill>
                  <a:srgbClr val="002060"/>
                </a:solidFill>
              </a:rPr>
              <a:t>. In order to fulfil this responsibility effectively, all practitioners should make sure their approach is child centred.  This means they should</a:t>
            </a:r>
            <a:r>
              <a:rPr lang="en-US" sz="2300" dirty="0">
                <a:solidFill>
                  <a:srgbClr val="002060"/>
                </a:solidFill>
              </a:rPr>
              <a:t> consider, at all times, what is in the </a:t>
            </a:r>
            <a:r>
              <a:rPr lang="en-US" sz="2300" b="1" dirty="0">
                <a:solidFill>
                  <a:srgbClr val="002060"/>
                </a:solidFill>
              </a:rPr>
              <a:t>best interest </a:t>
            </a:r>
            <a:r>
              <a:rPr lang="en-US" sz="2300" dirty="0">
                <a:solidFill>
                  <a:srgbClr val="002060"/>
                </a:solidFill>
              </a:rPr>
              <a:t>of the child</a:t>
            </a:r>
            <a:r>
              <a:rPr lang="en-US" sz="2400" dirty="0">
                <a:solidFill>
                  <a:srgbClr val="002060"/>
                </a:solidFill>
              </a:rPr>
              <a:t> </a:t>
            </a:r>
            <a:r>
              <a:rPr lang="en-US" i="1" dirty="0">
                <a:solidFill>
                  <a:srgbClr val="002060"/>
                </a:solidFill>
              </a:rPr>
              <a:t>(KCSIE)</a:t>
            </a:r>
          </a:p>
        </p:txBody>
      </p:sp>
      <p:sp>
        <p:nvSpPr>
          <p:cNvPr id="9" name="Footer Placeholder 3">
            <a:extLst>
              <a:ext uri="{FF2B5EF4-FFF2-40B4-BE49-F238E27FC236}">
                <a16:creationId xmlns:a16="http://schemas.microsoft.com/office/drawing/2014/main" id="{CB9A2BC9-BA8B-CA88-1675-E31170F3AB5F}"/>
              </a:ext>
            </a:extLst>
          </p:cNvPr>
          <p:cNvSpPr txBox="1">
            <a:spLocks/>
          </p:cNvSpPr>
          <p:nvPr/>
        </p:nvSpPr>
        <p:spPr>
          <a:xfrm>
            <a:off x="4144433"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Improving Life Chances through Education and Opportunity</a:t>
            </a:r>
            <a:endParaRPr lang="en-US" dirty="0"/>
          </a:p>
        </p:txBody>
      </p:sp>
      <p:sp>
        <p:nvSpPr>
          <p:cNvPr id="3" name="TextBox 2">
            <a:extLst>
              <a:ext uri="{FF2B5EF4-FFF2-40B4-BE49-F238E27FC236}">
                <a16:creationId xmlns:a16="http://schemas.microsoft.com/office/drawing/2014/main" id="{6E45AE78-456D-83C7-8D77-A97E2AF84716}"/>
              </a:ext>
            </a:extLst>
          </p:cNvPr>
          <p:cNvSpPr txBox="1"/>
          <p:nvPr/>
        </p:nvSpPr>
        <p:spPr>
          <a:xfrm>
            <a:off x="721785" y="4240181"/>
            <a:ext cx="11173882" cy="2308324"/>
          </a:xfrm>
          <a:prstGeom prst="rect">
            <a:avLst/>
          </a:prstGeom>
          <a:noFill/>
        </p:spPr>
        <p:txBody>
          <a:bodyPr wrap="square" rtlCol="0">
            <a:spAutoFit/>
          </a:bodyPr>
          <a:lstStyle/>
          <a:p>
            <a:pPr algn="ctr"/>
            <a:r>
              <a:rPr lang="en-GB" sz="1800" dirty="0">
                <a:solidFill>
                  <a:srgbClr val="002060"/>
                </a:solidFill>
                <a:effectLst/>
                <a:latin typeface="Verdana" panose="020B0604030504040204" pitchFamily="34" charset="0"/>
                <a:ea typeface="Calibri" panose="020F0502020204030204" pitchFamily="34" charset="0"/>
                <a:cs typeface="Times New Roman" panose="02020603050405020304" pitchFamily="18" charset="0"/>
              </a:rPr>
              <a:t>If you believe a child is at risk or you have safeguarding concerns you </a:t>
            </a:r>
            <a:r>
              <a:rPr lang="en-GB" sz="1800" b="1" dirty="0">
                <a:solidFill>
                  <a:srgbClr val="002060"/>
                </a:solidFill>
                <a:effectLst/>
                <a:latin typeface="Verdana" panose="020B0604030504040204" pitchFamily="34" charset="0"/>
                <a:ea typeface="Calibri" panose="020F0502020204030204" pitchFamily="34" charset="0"/>
                <a:cs typeface="Times New Roman" panose="02020603050405020304" pitchFamily="18" charset="0"/>
              </a:rPr>
              <a:t>MUST</a:t>
            </a:r>
            <a:r>
              <a:rPr lang="en-GB" sz="1800" dirty="0">
                <a:solidFill>
                  <a:srgbClr val="002060"/>
                </a:solidFill>
                <a:effectLst/>
                <a:latin typeface="Verdana" panose="020B0604030504040204" pitchFamily="34" charset="0"/>
                <a:ea typeface="Calibri" panose="020F0502020204030204" pitchFamily="34" charset="0"/>
                <a:cs typeface="Times New Roman" panose="02020603050405020304" pitchFamily="18" charset="0"/>
              </a:rPr>
              <a:t> report these to your School’s Designated Lead (DSL), Headteacher or the Trust’s CEO</a:t>
            </a:r>
          </a:p>
          <a:p>
            <a:pPr algn="ctr"/>
            <a:r>
              <a:rPr lang="en-GB" sz="1800" dirty="0">
                <a:solidFill>
                  <a:srgbClr val="002060"/>
                </a:solidFill>
                <a:effectLst/>
                <a:latin typeface="Verdana" panose="020B0604030504040204" pitchFamily="34" charset="0"/>
                <a:ea typeface="Calibri" panose="020F0502020204030204" pitchFamily="34" charset="0"/>
                <a:cs typeface="Times New Roman" panose="02020603050405020304" pitchFamily="18" charset="0"/>
              </a:rPr>
              <a:t> </a:t>
            </a:r>
          </a:p>
          <a:p>
            <a:pPr algn="ctr"/>
            <a:r>
              <a:rPr lang="en-GB" sz="1800" dirty="0">
                <a:solidFill>
                  <a:srgbClr val="002060"/>
                </a:solidFill>
                <a:effectLst/>
                <a:latin typeface="Verdana" panose="020B0604030504040204" pitchFamily="34" charset="0"/>
                <a:ea typeface="Calibri" panose="020F0502020204030204" pitchFamily="34" charset="0"/>
                <a:cs typeface="Times New Roman" panose="02020603050405020304" pitchFamily="18" charset="0"/>
              </a:rPr>
              <a:t>Out of hours/school holidays contact: Oxfordshire MASH: </a:t>
            </a:r>
          </a:p>
          <a:p>
            <a:pPr algn="ctr"/>
            <a:r>
              <a:rPr lang="en-GB" sz="1800" dirty="0">
                <a:solidFill>
                  <a:srgbClr val="002060"/>
                </a:solidFill>
                <a:effectLst/>
                <a:latin typeface="Verdana" panose="020B0604030504040204" pitchFamily="34" charset="0"/>
                <a:ea typeface="Calibri" panose="020F0502020204030204" pitchFamily="34" charset="0"/>
                <a:cs typeface="Times New Roman" panose="02020603050405020304" pitchFamily="18" charset="0"/>
              </a:rPr>
              <a:t>0345 050 7666 or (out of office hours) 0800 833408</a:t>
            </a:r>
          </a:p>
          <a:p>
            <a:pPr algn="ctr"/>
            <a:r>
              <a:rPr lang="en-GB" sz="1800" dirty="0">
                <a:solidFill>
                  <a:srgbClr val="002060"/>
                </a:solidFill>
                <a:effectLst/>
                <a:latin typeface="Verdana" panose="020B0604030504040204" pitchFamily="34" charset="0"/>
                <a:ea typeface="Calibri" panose="020F0502020204030204" pitchFamily="34" charset="0"/>
                <a:cs typeface="Times New Roman" panose="02020603050405020304" pitchFamily="18" charset="0"/>
              </a:rPr>
              <a:t> </a:t>
            </a:r>
          </a:p>
          <a:p>
            <a:pPr algn="ctr"/>
            <a:r>
              <a:rPr lang="en-GB" sz="1800" b="1" dirty="0">
                <a:solidFill>
                  <a:srgbClr val="002060"/>
                </a:solidFill>
                <a:effectLst/>
                <a:latin typeface="Verdana" panose="020B0604030504040204" pitchFamily="34" charset="0"/>
                <a:ea typeface="Calibri" panose="020F0502020204030204" pitchFamily="34" charset="0"/>
                <a:cs typeface="Times New Roman" panose="02020603050405020304" pitchFamily="18" charset="0"/>
              </a:rPr>
              <a:t>If you think a child is in immediate danger call the Police on 999</a:t>
            </a:r>
            <a:endParaRPr lang="en-GB" sz="1800" dirty="0">
              <a:solidFill>
                <a:srgbClr val="002060"/>
              </a:solidFill>
              <a:effectLst/>
              <a:latin typeface="Verdana" panose="020B0604030504040204" pitchFamily="34" charset="0"/>
              <a:ea typeface="Calibri" panose="020F0502020204030204" pitchFamily="34" charset="0"/>
              <a:cs typeface="Times New Roman" panose="02020603050405020304" pitchFamily="18" charset="0"/>
            </a:endParaRPr>
          </a:p>
          <a:p>
            <a:pPr algn="ctr"/>
            <a:endParaRPr lang="en-US" dirty="0">
              <a:solidFill>
                <a:srgbClr val="002060"/>
              </a:solidFill>
            </a:endParaRPr>
          </a:p>
        </p:txBody>
      </p:sp>
      <p:pic>
        <p:nvPicPr>
          <p:cNvPr id="4" name="Picture 3">
            <a:extLst>
              <a:ext uri="{FF2B5EF4-FFF2-40B4-BE49-F238E27FC236}">
                <a16:creationId xmlns:a16="http://schemas.microsoft.com/office/drawing/2014/main" id="{0177B888-321D-E6FC-5C71-C2E43CC20F3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56199" y="136525"/>
            <a:ext cx="1501776" cy="1501776"/>
          </a:xfrm>
          <a:prstGeom prst="rect">
            <a:avLst/>
          </a:prstGeom>
          <a:noFill/>
          <a:ln>
            <a:noFill/>
          </a:ln>
        </p:spPr>
      </p:pic>
    </p:spTree>
    <p:extLst>
      <p:ext uri="{BB962C8B-B14F-4D97-AF65-F5344CB8AC3E}">
        <p14:creationId xmlns:p14="http://schemas.microsoft.com/office/powerpoint/2010/main" val="3323005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499B245-020E-ADFE-6102-A467834D96C5}"/>
              </a:ext>
            </a:extLst>
          </p:cNvPr>
          <p:cNvSpPr>
            <a:spLocks noGrp="1"/>
          </p:cNvSpPr>
          <p:nvPr>
            <p:ph type="sldNum" sz="quarter" idx="12"/>
          </p:nvPr>
        </p:nvSpPr>
        <p:spPr/>
        <p:txBody>
          <a:bodyPr/>
          <a:lstStyle/>
          <a:p>
            <a:fld id="{FF95C601-5697-CE43-8EE4-B5D2B114099E}" type="slidenum">
              <a:rPr lang="en-US" smtClean="0"/>
              <a:t>4</a:t>
            </a:fld>
            <a:endParaRPr lang="en-US"/>
          </a:p>
        </p:txBody>
      </p:sp>
      <p:sp>
        <p:nvSpPr>
          <p:cNvPr id="11" name="Footer Placeholder 3">
            <a:extLst>
              <a:ext uri="{FF2B5EF4-FFF2-40B4-BE49-F238E27FC236}">
                <a16:creationId xmlns:a16="http://schemas.microsoft.com/office/drawing/2014/main" id="{2F3468D6-7E08-EB92-66DF-60D407EF87B0}"/>
              </a:ext>
            </a:extLst>
          </p:cNvPr>
          <p:cNvSpPr txBox="1">
            <a:spLocks/>
          </p:cNvSpPr>
          <p:nvPr/>
        </p:nvSpPr>
        <p:spPr>
          <a:xfrm>
            <a:off x="4191000" y="6339417"/>
            <a:ext cx="4114800" cy="382058"/>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Thriving now and in the future</a:t>
            </a:r>
            <a:endParaRPr lang="en-US" dirty="0"/>
          </a:p>
        </p:txBody>
      </p:sp>
      <p:pic>
        <p:nvPicPr>
          <p:cNvPr id="18" name="Content Placeholder 7">
            <a:extLst>
              <a:ext uri="{FF2B5EF4-FFF2-40B4-BE49-F238E27FC236}">
                <a16:creationId xmlns:a16="http://schemas.microsoft.com/office/drawing/2014/main" id="{0962E8E9-03C2-4FE3-7F18-87635668987E}"/>
              </a:ext>
            </a:extLst>
          </p:cNvPr>
          <p:cNvPicPr>
            <a:picLocks noGrp="1" noChangeAspect="1"/>
          </p:cNvPicPr>
          <p:nvPr>
            <p:ph idx="1"/>
          </p:nvPr>
        </p:nvPicPr>
        <p:blipFill rotWithShape="1">
          <a:blip r:embed="rId3"/>
          <a:srcRect t="27245" r="33712" b="12830"/>
          <a:stretch/>
        </p:blipFill>
        <p:spPr>
          <a:xfrm>
            <a:off x="287790" y="22418"/>
            <a:ext cx="10379962" cy="6835581"/>
          </a:xfrm>
        </p:spPr>
      </p:pic>
      <p:sp>
        <p:nvSpPr>
          <p:cNvPr id="10" name="TextBox 9">
            <a:extLst>
              <a:ext uri="{FF2B5EF4-FFF2-40B4-BE49-F238E27FC236}">
                <a16:creationId xmlns:a16="http://schemas.microsoft.com/office/drawing/2014/main" id="{8438A94B-27E7-42D8-26F9-876366F088FC}"/>
              </a:ext>
            </a:extLst>
          </p:cNvPr>
          <p:cNvSpPr txBox="1"/>
          <p:nvPr/>
        </p:nvSpPr>
        <p:spPr>
          <a:xfrm>
            <a:off x="854828" y="6242628"/>
            <a:ext cx="7755772" cy="369332"/>
          </a:xfrm>
          <a:prstGeom prst="rect">
            <a:avLst/>
          </a:prstGeom>
          <a:noFill/>
        </p:spPr>
        <p:txBody>
          <a:bodyPr wrap="square" rtlCol="0">
            <a:spAutoFit/>
          </a:bodyPr>
          <a:lstStyle/>
          <a:p>
            <a:pPr algn="l"/>
            <a:r>
              <a:rPr lang="en-GB" b="1" i="1" dirty="0">
                <a:solidFill>
                  <a:srgbClr val="002060"/>
                </a:solidFill>
              </a:rPr>
              <a:t>Training	-    NGA: Safeguarding – How to fulfil the governance role (e-learning)</a:t>
            </a:r>
            <a:endParaRPr lang="en-US" b="1" i="1" dirty="0">
              <a:solidFill>
                <a:srgbClr val="002060"/>
              </a:solidFill>
            </a:endParaRPr>
          </a:p>
        </p:txBody>
      </p:sp>
      <p:pic>
        <p:nvPicPr>
          <p:cNvPr id="2" name="Picture 1">
            <a:extLst>
              <a:ext uri="{FF2B5EF4-FFF2-40B4-BE49-F238E27FC236}">
                <a16:creationId xmlns:a16="http://schemas.microsoft.com/office/drawing/2014/main" id="{DE891C34-5462-67B2-1988-BD60BB70104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949822" y="5342467"/>
            <a:ext cx="996950" cy="996950"/>
          </a:xfrm>
          <a:prstGeom prst="rect">
            <a:avLst/>
          </a:prstGeom>
          <a:noFill/>
          <a:ln>
            <a:noFill/>
          </a:ln>
        </p:spPr>
      </p:pic>
    </p:spTree>
    <p:extLst>
      <p:ext uri="{BB962C8B-B14F-4D97-AF65-F5344CB8AC3E}">
        <p14:creationId xmlns:p14="http://schemas.microsoft.com/office/powerpoint/2010/main" val="2761577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336B857-0BCF-46DA-412C-A348B3582B81}"/>
              </a:ext>
            </a:extLst>
          </p:cNvPr>
          <p:cNvSpPr>
            <a:spLocks noGrp="1"/>
          </p:cNvSpPr>
          <p:nvPr>
            <p:ph type="sldNum" sz="quarter" idx="12"/>
          </p:nvPr>
        </p:nvSpPr>
        <p:spPr/>
        <p:txBody>
          <a:bodyPr/>
          <a:lstStyle/>
          <a:p>
            <a:fld id="{FF95C601-5697-CE43-8EE4-B5D2B114099E}" type="slidenum">
              <a:rPr lang="en-US" smtClean="0"/>
              <a:t>5</a:t>
            </a:fld>
            <a:endParaRPr lang="en-US"/>
          </a:p>
        </p:txBody>
      </p:sp>
      <p:sp>
        <p:nvSpPr>
          <p:cNvPr id="7" name="TextBox 6">
            <a:extLst>
              <a:ext uri="{FF2B5EF4-FFF2-40B4-BE49-F238E27FC236}">
                <a16:creationId xmlns:a16="http://schemas.microsoft.com/office/drawing/2014/main" id="{13447FAF-8400-DCF1-CFC4-8B71FE9BEA0C}"/>
              </a:ext>
            </a:extLst>
          </p:cNvPr>
          <p:cNvSpPr txBox="1"/>
          <p:nvPr/>
        </p:nvSpPr>
        <p:spPr>
          <a:xfrm>
            <a:off x="51836" y="67774"/>
            <a:ext cx="7215197" cy="1015663"/>
          </a:xfrm>
          <a:prstGeom prst="rect">
            <a:avLst/>
          </a:prstGeom>
          <a:noFill/>
        </p:spPr>
        <p:txBody>
          <a:bodyPr wrap="square" rtlCol="0">
            <a:spAutoFit/>
          </a:bodyPr>
          <a:lstStyle/>
          <a:p>
            <a:r>
              <a:rPr lang="en-US" sz="6000" dirty="0">
                <a:solidFill>
                  <a:srgbClr val="002060"/>
                </a:solidFill>
              </a:rPr>
              <a:t>What is safeguarding?</a:t>
            </a:r>
          </a:p>
        </p:txBody>
      </p:sp>
      <p:graphicFrame>
        <p:nvGraphicFramePr>
          <p:cNvPr id="8" name="Diagram 7">
            <a:extLst>
              <a:ext uri="{FF2B5EF4-FFF2-40B4-BE49-F238E27FC236}">
                <a16:creationId xmlns:a16="http://schemas.microsoft.com/office/drawing/2014/main" id="{9DE07392-4F3D-E20B-066E-49A3D4B8C8F1}"/>
              </a:ext>
            </a:extLst>
          </p:cNvPr>
          <p:cNvGraphicFramePr/>
          <p:nvPr/>
        </p:nvGraphicFramePr>
        <p:xfrm>
          <a:off x="595453" y="681735"/>
          <a:ext cx="11596547" cy="61383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Footer Placeholder 3">
            <a:extLst>
              <a:ext uri="{FF2B5EF4-FFF2-40B4-BE49-F238E27FC236}">
                <a16:creationId xmlns:a16="http://schemas.microsoft.com/office/drawing/2014/main" id="{57522F6B-D13E-9528-ECF9-3C93845570AE}"/>
              </a:ext>
            </a:extLst>
          </p:cNvPr>
          <p:cNvSpPr txBox="1">
            <a:spLocks/>
          </p:cNvSpPr>
          <p:nvPr/>
        </p:nvSpPr>
        <p:spPr>
          <a:xfrm>
            <a:off x="1651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Improving Life Chances through Education and Opportunity</a:t>
            </a:r>
            <a:endParaRPr lang="en-US" dirty="0"/>
          </a:p>
        </p:txBody>
      </p:sp>
      <p:pic>
        <p:nvPicPr>
          <p:cNvPr id="2" name="Picture 1">
            <a:extLst>
              <a:ext uri="{FF2B5EF4-FFF2-40B4-BE49-F238E27FC236}">
                <a16:creationId xmlns:a16="http://schemas.microsoft.com/office/drawing/2014/main" id="{593E284C-85C4-A926-79E1-5D7DBA7ECAB5}"/>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0801349" y="0"/>
            <a:ext cx="1405489" cy="1405489"/>
          </a:xfrm>
          <a:prstGeom prst="rect">
            <a:avLst/>
          </a:prstGeom>
          <a:noFill/>
          <a:ln>
            <a:noFill/>
          </a:ln>
        </p:spPr>
      </p:pic>
    </p:spTree>
    <p:extLst>
      <p:ext uri="{BB962C8B-B14F-4D97-AF65-F5344CB8AC3E}">
        <p14:creationId xmlns:p14="http://schemas.microsoft.com/office/powerpoint/2010/main" val="2772064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9E969-BB0F-F645-B2F7-189B4B6DC5A3}"/>
              </a:ext>
            </a:extLst>
          </p:cNvPr>
          <p:cNvSpPr>
            <a:spLocks noGrp="1"/>
          </p:cNvSpPr>
          <p:nvPr>
            <p:ph type="ctrTitle"/>
          </p:nvPr>
        </p:nvSpPr>
        <p:spPr>
          <a:xfrm>
            <a:off x="1524000" y="3020543"/>
            <a:ext cx="9144000" cy="1035126"/>
          </a:xfrm>
        </p:spPr>
        <p:txBody>
          <a:bodyPr>
            <a:normAutofit/>
          </a:bodyPr>
          <a:lstStyle/>
          <a:p>
            <a:r>
              <a:rPr lang="en-GB" b="1" dirty="0">
                <a:solidFill>
                  <a:srgbClr val="002060"/>
                </a:solidFill>
                <a:latin typeface="+mn-lt"/>
              </a:rPr>
              <a:t>What’s New?  </a:t>
            </a:r>
            <a:endParaRPr lang="en-US" b="1" dirty="0">
              <a:solidFill>
                <a:srgbClr val="002060"/>
              </a:solidFill>
              <a:latin typeface="+mn-lt"/>
            </a:endParaRPr>
          </a:p>
        </p:txBody>
      </p:sp>
      <p:sp>
        <p:nvSpPr>
          <p:cNvPr id="6" name="Slide Number Placeholder 5">
            <a:extLst>
              <a:ext uri="{FF2B5EF4-FFF2-40B4-BE49-F238E27FC236}">
                <a16:creationId xmlns:a16="http://schemas.microsoft.com/office/drawing/2014/main" id="{9BBC828F-8D75-7344-B108-09C2FBE7E92D}"/>
              </a:ext>
            </a:extLst>
          </p:cNvPr>
          <p:cNvSpPr>
            <a:spLocks noGrp="1"/>
          </p:cNvSpPr>
          <p:nvPr>
            <p:ph type="sldNum" sz="quarter" idx="12"/>
          </p:nvPr>
        </p:nvSpPr>
        <p:spPr/>
        <p:txBody>
          <a:bodyPr/>
          <a:lstStyle/>
          <a:p>
            <a:fld id="{FF95C601-5697-CE43-8EE4-B5D2B114099E}" type="slidenum">
              <a:rPr lang="en-US" smtClean="0"/>
              <a:t>6</a:t>
            </a:fld>
            <a:endParaRPr lang="en-US"/>
          </a:p>
        </p:txBody>
      </p:sp>
      <p:sp>
        <p:nvSpPr>
          <p:cNvPr id="9" name="Footer Placeholder 3">
            <a:extLst>
              <a:ext uri="{FF2B5EF4-FFF2-40B4-BE49-F238E27FC236}">
                <a16:creationId xmlns:a16="http://schemas.microsoft.com/office/drawing/2014/main" id="{6F6C6B1F-FE60-CF41-E41B-7EEF09446155}"/>
              </a:ext>
            </a:extLst>
          </p:cNvPr>
          <p:cNvSpPr txBox="1">
            <a:spLocks/>
          </p:cNvSpPr>
          <p:nvPr/>
        </p:nvSpPr>
        <p:spPr>
          <a:xfrm>
            <a:off x="3785316" y="627102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Improving Life Chances through Education and Opportunity</a:t>
            </a:r>
            <a:endParaRPr lang="en-US" dirty="0"/>
          </a:p>
        </p:txBody>
      </p:sp>
      <p:pic>
        <p:nvPicPr>
          <p:cNvPr id="3" name="Picture 2">
            <a:extLst>
              <a:ext uri="{FF2B5EF4-FFF2-40B4-BE49-F238E27FC236}">
                <a16:creationId xmlns:a16="http://schemas.microsoft.com/office/drawing/2014/main" id="{8CCA3486-8B64-18AD-6C34-98489657619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00538" y="221849"/>
            <a:ext cx="3157537" cy="3157537"/>
          </a:xfrm>
          <a:prstGeom prst="rect">
            <a:avLst/>
          </a:prstGeom>
          <a:noFill/>
          <a:ln>
            <a:noFill/>
          </a:ln>
        </p:spPr>
      </p:pic>
    </p:spTree>
    <p:extLst>
      <p:ext uri="{BB962C8B-B14F-4D97-AF65-F5344CB8AC3E}">
        <p14:creationId xmlns:p14="http://schemas.microsoft.com/office/powerpoint/2010/main" val="4037614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208A71B-5930-B9F4-CF45-79CDC155672A}"/>
              </a:ext>
            </a:extLst>
          </p:cNvPr>
          <p:cNvSpPr>
            <a:spLocks noGrp="1"/>
          </p:cNvSpPr>
          <p:nvPr>
            <p:ph type="sldNum" sz="quarter" idx="12"/>
          </p:nvPr>
        </p:nvSpPr>
        <p:spPr/>
        <p:txBody>
          <a:bodyPr/>
          <a:lstStyle/>
          <a:p>
            <a:fld id="{FF95C601-5697-CE43-8EE4-B5D2B114099E}" type="slidenum">
              <a:rPr lang="en-US" smtClean="0"/>
              <a:t>7</a:t>
            </a:fld>
            <a:endParaRPr lang="en-US"/>
          </a:p>
        </p:txBody>
      </p:sp>
      <p:sp>
        <p:nvSpPr>
          <p:cNvPr id="12" name="Title 1">
            <a:extLst>
              <a:ext uri="{FF2B5EF4-FFF2-40B4-BE49-F238E27FC236}">
                <a16:creationId xmlns:a16="http://schemas.microsoft.com/office/drawing/2014/main" id="{04115861-FF10-1459-FF70-ECE2472A3009}"/>
              </a:ext>
            </a:extLst>
          </p:cNvPr>
          <p:cNvSpPr txBox="1">
            <a:spLocks/>
          </p:cNvSpPr>
          <p:nvPr/>
        </p:nvSpPr>
        <p:spPr>
          <a:xfrm>
            <a:off x="202414" y="-90749"/>
            <a:ext cx="11289155"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solidFill>
                  <a:srgbClr val="002060"/>
                </a:solidFill>
                <a:latin typeface="+mn-lt"/>
              </a:rPr>
              <a:t>What’s new: KCSIE 2026… summary of changes</a:t>
            </a:r>
            <a:endParaRPr lang="en-US" b="1" dirty="0">
              <a:solidFill>
                <a:srgbClr val="002060"/>
              </a:solidFill>
              <a:latin typeface="+mn-lt"/>
            </a:endParaRPr>
          </a:p>
        </p:txBody>
      </p:sp>
      <p:sp>
        <p:nvSpPr>
          <p:cNvPr id="8" name="Content Placeholder 2">
            <a:extLst>
              <a:ext uri="{FF2B5EF4-FFF2-40B4-BE49-F238E27FC236}">
                <a16:creationId xmlns:a16="http://schemas.microsoft.com/office/drawing/2014/main" id="{4C5DC29E-5C63-31EE-6B3E-F3C06BAE3ED8}"/>
              </a:ext>
            </a:extLst>
          </p:cNvPr>
          <p:cNvSpPr>
            <a:spLocks noGrp="1"/>
          </p:cNvSpPr>
          <p:nvPr>
            <p:ph idx="1"/>
          </p:nvPr>
        </p:nvSpPr>
        <p:spPr>
          <a:xfrm>
            <a:off x="525308" y="1149015"/>
            <a:ext cx="11251055" cy="5171489"/>
          </a:xfrm>
        </p:spPr>
        <p:txBody>
          <a:bodyPr vert="horz" lIns="91440" tIns="45720" rIns="91440" bIns="45720" rtlCol="0" anchor="t">
            <a:normAutofit fontScale="92500" lnSpcReduction="10000"/>
          </a:bodyPr>
          <a:lstStyle/>
          <a:p>
            <a:pPr marL="0" indent="0">
              <a:buNone/>
            </a:pPr>
            <a:r>
              <a:rPr lang="en-GB" b="1" dirty="0">
                <a:solidFill>
                  <a:srgbClr val="002060"/>
                </a:solidFill>
              </a:rPr>
              <a:t>Key points: </a:t>
            </a:r>
            <a:r>
              <a:rPr lang="en-GB" sz="2200" i="1" dirty="0">
                <a:solidFill>
                  <a:srgbClr val="002060"/>
                </a:solidFill>
              </a:rPr>
              <a:t>(See KCSIE Annex D for full list of changes)</a:t>
            </a:r>
          </a:p>
          <a:p>
            <a:r>
              <a:rPr lang="en-GB" b="1" dirty="0">
                <a:solidFill>
                  <a:srgbClr val="002060"/>
                </a:solidFill>
              </a:rPr>
              <a:t>Gender Questioning Students</a:t>
            </a:r>
            <a:r>
              <a:rPr lang="en-GB" dirty="0">
                <a:solidFill>
                  <a:srgbClr val="002060"/>
                </a:solidFill>
              </a:rPr>
              <a:t>: (paras 104-115; 191-196;245-275)</a:t>
            </a:r>
          </a:p>
          <a:p>
            <a:pPr lvl="1"/>
            <a:r>
              <a:rPr lang="en-GB" dirty="0">
                <a:solidFill>
                  <a:srgbClr val="002060"/>
                </a:solidFill>
              </a:rPr>
              <a:t>Must provide single-sex toilets, changing/showers, and accommodation (based on biological sex). Should consider alternatives if requested; keep clear records; Social transitioning – schools should not initiate; Involve parents – prioritise child’s best interests and risks</a:t>
            </a:r>
          </a:p>
          <a:p>
            <a:r>
              <a:rPr lang="en-GB" b="1" dirty="0">
                <a:solidFill>
                  <a:srgbClr val="002060"/>
                </a:solidFill>
              </a:rPr>
              <a:t>Mobile phones </a:t>
            </a:r>
            <a:r>
              <a:rPr lang="en-GB" dirty="0">
                <a:solidFill>
                  <a:srgbClr val="002060"/>
                </a:solidFill>
              </a:rPr>
              <a:t>(para 163): phone free schools statutory from 29 June 26</a:t>
            </a:r>
          </a:p>
          <a:p>
            <a:r>
              <a:rPr lang="en-GB" b="1" dirty="0">
                <a:solidFill>
                  <a:srgbClr val="002060"/>
                </a:solidFill>
              </a:rPr>
              <a:t>AI &amp; Online risks</a:t>
            </a:r>
            <a:r>
              <a:rPr lang="en-GB" dirty="0">
                <a:solidFill>
                  <a:srgbClr val="002060"/>
                </a:solidFill>
              </a:rPr>
              <a:t>: (references throughout )</a:t>
            </a:r>
          </a:p>
          <a:p>
            <a:pPr lvl="1"/>
            <a:r>
              <a:rPr lang="en-GB" dirty="0">
                <a:solidFill>
                  <a:srgbClr val="002060"/>
                </a:solidFill>
              </a:rPr>
              <a:t>Deepfakes, AI-generated abuse; sextortion; grooming via chatbots. Review policies, staff awareness, </a:t>
            </a:r>
            <a:r>
              <a:rPr lang="en-GB" dirty="0" err="1">
                <a:solidFill>
                  <a:srgbClr val="002060"/>
                </a:solidFill>
              </a:rPr>
              <a:t>filtering&amp;monitoring</a:t>
            </a:r>
            <a:r>
              <a:rPr lang="en-GB" dirty="0">
                <a:solidFill>
                  <a:srgbClr val="002060"/>
                </a:solidFill>
              </a:rPr>
              <a:t> systems</a:t>
            </a:r>
          </a:p>
          <a:p>
            <a:r>
              <a:rPr lang="en-GB" b="1" dirty="0">
                <a:solidFill>
                  <a:srgbClr val="002060"/>
                </a:solidFill>
              </a:rPr>
              <a:t>DSL cover</a:t>
            </a:r>
            <a:r>
              <a:rPr lang="en-GB" dirty="0">
                <a:solidFill>
                  <a:srgbClr val="002060"/>
                </a:solidFill>
              </a:rPr>
              <a:t> (para 126): robust cover and continuity expectations</a:t>
            </a:r>
          </a:p>
          <a:p>
            <a:r>
              <a:rPr lang="en-GB" b="1" dirty="0">
                <a:solidFill>
                  <a:srgbClr val="002060"/>
                </a:solidFill>
              </a:rPr>
              <a:t>Recruitment checks</a:t>
            </a:r>
            <a:r>
              <a:rPr lang="en-GB" dirty="0">
                <a:solidFill>
                  <a:srgbClr val="002060"/>
                </a:solidFill>
              </a:rPr>
              <a:t> (para 292) online checks clarified as search engine-based</a:t>
            </a:r>
          </a:p>
          <a:p>
            <a:r>
              <a:rPr lang="en-GB" b="1" dirty="0">
                <a:solidFill>
                  <a:srgbClr val="002060"/>
                </a:solidFill>
              </a:rPr>
              <a:t>Sexual Harassment</a:t>
            </a:r>
            <a:r>
              <a:rPr lang="en-GB" dirty="0">
                <a:solidFill>
                  <a:srgbClr val="002060"/>
                </a:solidFill>
              </a:rPr>
              <a:t> (Annex 5): stronger language on expectations for separating pupils and requirement for risk and needs assessments</a:t>
            </a:r>
          </a:p>
        </p:txBody>
      </p:sp>
      <p:sp>
        <p:nvSpPr>
          <p:cNvPr id="4" name="Footer Placeholder 3">
            <a:extLst>
              <a:ext uri="{FF2B5EF4-FFF2-40B4-BE49-F238E27FC236}">
                <a16:creationId xmlns:a16="http://schemas.microsoft.com/office/drawing/2014/main" id="{D68FD11B-7618-92B3-559D-A6DF58BBC66E}"/>
              </a:ext>
            </a:extLst>
          </p:cNvPr>
          <p:cNvSpPr txBox="1">
            <a:spLocks/>
          </p:cNvSpPr>
          <p:nvPr/>
        </p:nvSpPr>
        <p:spPr>
          <a:xfrm>
            <a:off x="3757627" y="641084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Improving Life Chances through Education and Opportunity</a:t>
            </a:r>
            <a:endParaRPr lang="en-US" dirty="0"/>
          </a:p>
        </p:txBody>
      </p:sp>
      <p:pic>
        <p:nvPicPr>
          <p:cNvPr id="2" name="Picture 1">
            <a:extLst>
              <a:ext uri="{FF2B5EF4-FFF2-40B4-BE49-F238E27FC236}">
                <a16:creationId xmlns:a16="http://schemas.microsoft.com/office/drawing/2014/main" id="{8F662CEA-8230-B1B7-3938-BB53E2EEC1F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840236" y="705307"/>
            <a:ext cx="1149350" cy="1149350"/>
          </a:xfrm>
          <a:prstGeom prst="rect">
            <a:avLst/>
          </a:prstGeom>
          <a:noFill/>
          <a:ln>
            <a:noFill/>
          </a:ln>
        </p:spPr>
      </p:pic>
    </p:spTree>
    <p:extLst>
      <p:ext uri="{BB962C8B-B14F-4D97-AF65-F5344CB8AC3E}">
        <p14:creationId xmlns:p14="http://schemas.microsoft.com/office/powerpoint/2010/main" val="291777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3FAD0-DC89-5D5F-23F3-9E34DCECBD09}"/>
              </a:ext>
            </a:extLst>
          </p:cNvPr>
          <p:cNvSpPr>
            <a:spLocks noGrp="1"/>
          </p:cNvSpPr>
          <p:nvPr>
            <p:ph type="title"/>
          </p:nvPr>
        </p:nvSpPr>
        <p:spPr>
          <a:xfrm>
            <a:off x="405612" y="365125"/>
            <a:ext cx="10948188" cy="1325563"/>
          </a:xfrm>
        </p:spPr>
        <p:txBody>
          <a:bodyPr/>
          <a:lstStyle/>
          <a:p>
            <a:r>
              <a:rPr lang="en-GB" b="1" dirty="0">
                <a:solidFill>
                  <a:srgbClr val="002060"/>
                </a:solidFill>
                <a:latin typeface="+mn-lt"/>
              </a:rPr>
              <a:t>What’s new: Local Priorities … </a:t>
            </a:r>
            <a:endParaRPr lang="en-US" b="1" dirty="0">
              <a:solidFill>
                <a:srgbClr val="002060"/>
              </a:solidFill>
              <a:latin typeface="+mn-lt"/>
            </a:endParaRPr>
          </a:p>
        </p:txBody>
      </p:sp>
      <p:sp>
        <p:nvSpPr>
          <p:cNvPr id="3" name="Content Placeholder 2">
            <a:extLst>
              <a:ext uri="{FF2B5EF4-FFF2-40B4-BE49-F238E27FC236}">
                <a16:creationId xmlns:a16="http://schemas.microsoft.com/office/drawing/2014/main" id="{9A68D2A8-19F2-045C-7319-2C615EEF08FA}"/>
              </a:ext>
            </a:extLst>
          </p:cNvPr>
          <p:cNvSpPr>
            <a:spLocks noGrp="1"/>
          </p:cNvSpPr>
          <p:nvPr>
            <p:ph idx="1"/>
          </p:nvPr>
        </p:nvSpPr>
        <p:spPr>
          <a:xfrm>
            <a:off x="3143284" y="1633120"/>
            <a:ext cx="6344541" cy="1532234"/>
          </a:xfrm>
        </p:spPr>
        <p:txBody>
          <a:bodyPr>
            <a:normAutofit/>
          </a:bodyPr>
          <a:lstStyle/>
          <a:p>
            <a:r>
              <a:rPr lang="en-GB" dirty="0">
                <a:solidFill>
                  <a:srgbClr val="002060"/>
                </a:solidFill>
              </a:rPr>
              <a:t>Neglect</a:t>
            </a:r>
          </a:p>
          <a:p>
            <a:r>
              <a:rPr lang="en-GB" dirty="0">
                <a:solidFill>
                  <a:srgbClr val="002060"/>
                </a:solidFill>
              </a:rPr>
              <a:t>Child Exploitation, including County Lines</a:t>
            </a:r>
          </a:p>
          <a:p>
            <a:pPr marL="0" indent="0">
              <a:buNone/>
            </a:pPr>
            <a:endParaRPr lang="en-US" dirty="0">
              <a:solidFill>
                <a:srgbClr val="002060"/>
              </a:solidFill>
            </a:endParaRPr>
          </a:p>
        </p:txBody>
      </p:sp>
      <p:sp>
        <p:nvSpPr>
          <p:cNvPr id="5" name="Slide Number Placeholder 4">
            <a:extLst>
              <a:ext uri="{FF2B5EF4-FFF2-40B4-BE49-F238E27FC236}">
                <a16:creationId xmlns:a16="http://schemas.microsoft.com/office/drawing/2014/main" id="{032957CF-5ED5-3D4E-6D61-8B0825EA87B8}"/>
              </a:ext>
            </a:extLst>
          </p:cNvPr>
          <p:cNvSpPr>
            <a:spLocks noGrp="1"/>
          </p:cNvSpPr>
          <p:nvPr>
            <p:ph type="sldNum" sz="quarter" idx="12"/>
          </p:nvPr>
        </p:nvSpPr>
        <p:spPr/>
        <p:txBody>
          <a:bodyPr/>
          <a:lstStyle/>
          <a:p>
            <a:fld id="{FF95C601-5697-CE43-8EE4-B5D2B114099E}" type="slidenum">
              <a:rPr lang="en-US" smtClean="0"/>
              <a:t>8</a:t>
            </a:fld>
            <a:endParaRPr lang="en-US"/>
          </a:p>
        </p:txBody>
      </p:sp>
      <p:sp>
        <p:nvSpPr>
          <p:cNvPr id="8" name="Content Placeholder 2">
            <a:extLst>
              <a:ext uri="{FF2B5EF4-FFF2-40B4-BE49-F238E27FC236}">
                <a16:creationId xmlns:a16="http://schemas.microsoft.com/office/drawing/2014/main" id="{4C85E914-EF5A-AEE7-CF9C-DB5423B0554A}"/>
              </a:ext>
            </a:extLst>
          </p:cNvPr>
          <p:cNvSpPr txBox="1">
            <a:spLocks/>
          </p:cNvSpPr>
          <p:nvPr/>
        </p:nvSpPr>
        <p:spPr>
          <a:xfrm>
            <a:off x="5720031" y="3838030"/>
            <a:ext cx="5665519" cy="10436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a:p>
            <a:endParaRPr lang="en-GB" dirty="0"/>
          </a:p>
          <a:p>
            <a:endParaRPr lang="en-US" dirty="0"/>
          </a:p>
        </p:txBody>
      </p:sp>
      <p:sp>
        <p:nvSpPr>
          <p:cNvPr id="15" name="Footer Placeholder 3">
            <a:extLst>
              <a:ext uri="{FF2B5EF4-FFF2-40B4-BE49-F238E27FC236}">
                <a16:creationId xmlns:a16="http://schemas.microsoft.com/office/drawing/2014/main" id="{2CA93E9F-4875-C303-8723-09F75A0F2AC7}"/>
              </a:ext>
            </a:extLst>
          </p:cNvPr>
          <p:cNvSpPr txBox="1">
            <a:spLocks/>
          </p:cNvSpPr>
          <p:nvPr/>
        </p:nvSpPr>
        <p:spPr>
          <a:xfrm>
            <a:off x="3822306" y="635634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Improving Life Chances through Education and Opportunity</a:t>
            </a:r>
            <a:endParaRPr lang="en-US" dirty="0"/>
          </a:p>
        </p:txBody>
      </p:sp>
      <p:pic>
        <p:nvPicPr>
          <p:cNvPr id="16" name="Picture 15">
            <a:extLst>
              <a:ext uri="{FF2B5EF4-FFF2-40B4-BE49-F238E27FC236}">
                <a16:creationId xmlns:a16="http://schemas.microsoft.com/office/drawing/2014/main" id="{680727ED-E7E0-ACB3-4809-85E8A3CCE555}"/>
              </a:ext>
            </a:extLst>
          </p:cNvPr>
          <p:cNvPicPr>
            <a:picLocks noChangeAspect="1"/>
          </p:cNvPicPr>
          <p:nvPr/>
        </p:nvPicPr>
        <p:blipFill>
          <a:blip r:embed="rId3"/>
          <a:stretch>
            <a:fillRect/>
          </a:stretch>
        </p:blipFill>
        <p:spPr>
          <a:xfrm>
            <a:off x="364112" y="1690689"/>
            <a:ext cx="2737672" cy="1039082"/>
          </a:xfrm>
          <a:prstGeom prst="rect">
            <a:avLst/>
          </a:prstGeom>
        </p:spPr>
      </p:pic>
      <p:sp>
        <p:nvSpPr>
          <p:cNvPr id="24" name="Content Placeholder 2">
            <a:extLst>
              <a:ext uri="{FF2B5EF4-FFF2-40B4-BE49-F238E27FC236}">
                <a16:creationId xmlns:a16="http://schemas.microsoft.com/office/drawing/2014/main" id="{2F8F1CE5-898D-3EDB-0A94-50CCFF8C930C}"/>
              </a:ext>
            </a:extLst>
          </p:cNvPr>
          <p:cNvSpPr txBox="1">
            <a:spLocks/>
          </p:cNvSpPr>
          <p:nvPr/>
        </p:nvSpPr>
        <p:spPr>
          <a:xfrm>
            <a:off x="3101784" y="3680617"/>
            <a:ext cx="8856670" cy="1532234"/>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rgbClr val="002060"/>
                </a:solidFill>
              </a:rPr>
              <a:t>Adaptive teaching focussed on vulnerable learners</a:t>
            </a:r>
          </a:p>
          <a:p>
            <a:r>
              <a:rPr lang="en-GB" dirty="0">
                <a:solidFill>
                  <a:srgbClr val="002060"/>
                </a:solidFill>
              </a:rPr>
              <a:t>Attendance: with a focus on pupils eligible for FSM and on SEN register</a:t>
            </a:r>
          </a:p>
          <a:p>
            <a:r>
              <a:rPr lang="en-GB" dirty="0">
                <a:solidFill>
                  <a:srgbClr val="002060"/>
                </a:solidFill>
              </a:rPr>
              <a:t>SEMH and safeguarding provision beyond the classroom</a:t>
            </a:r>
          </a:p>
          <a:p>
            <a:pPr marL="0" indent="0">
              <a:buFont typeface="Arial" panose="020B0604020202020204" pitchFamily="34" charset="0"/>
              <a:buNone/>
            </a:pPr>
            <a:endParaRPr lang="en-US" dirty="0">
              <a:solidFill>
                <a:srgbClr val="002060"/>
              </a:solidFill>
            </a:endParaRPr>
          </a:p>
        </p:txBody>
      </p:sp>
      <p:pic>
        <p:nvPicPr>
          <p:cNvPr id="4" name="Picture 3">
            <a:extLst>
              <a:ext uri="{FF2B5EF4-FFF2-40B4-BE49-F238E27FC236}">
                <a16:creationId xmlns:a16="http://schemas.microsoft.com/office/drawing/2014/main" id="{50A2AD9C-CB1A-3C7A-68F0-C1FC632EC0E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6910" y="3429000"/>
            <a:ext cx="1993900" cy="1993900"/>
          </a:xfrm>
          <a:prstGeom prst="rect">
            <a:avLst/>
          </a:prstGeom>
          <a:noFill/>
          <a:ln>
            <a:noFill/>
          </a:ln>
        </p:spPr>
      </p:pic>
    </p:spTree>
    <p:extLst>
      <p:ext uri="{BB962C8B-B14F-4D97-AF65-F5344CB8AC3E}">
        <p14:creationId xmlns:p14="http://schemas.microsoft.com/office/powerpoint/2010/main" val="1988484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3FAD0-DC89-5D5F-23F3-9E34DCECBD09}"/>
              </a:ext>
            </a:extLst>
          </p:cNvPr>
          <p:cNvSpPr>
            <a:spLocks noGrp="1"/>
          </p:cNvSpPr>
          <p:nvPr>
            <p:ph type="title"/>
          </p:nvPr>
        </p:nvSpPr>
        <p:spPr>
          <a:xfrm>
            <a:off x="405612" y="365125"/>
            <a:ext cx="10948188" cy="1325563"/>
          </a:xfrm>
        </p:spPr>
        <p:txBody>
          <a:bodyPr/>
          <a:lstStyle/>
          <a:p>
            <a:r>
              <a:rPr lang="en-GB" b="1" dirty="0">
                <a:solidFill>
                  <a:srgbClr val="002060"/>
                </a:solidFill>
                <a:latin typeface="+mn-lt"/>
              </a:rPr>
              <a:t>What’s New: School priorities and trends</a:t>
            </a:r>
            <a:endParaRPr lang="en-US" b="1" dirty="0">
              <a:solidFill>
                <a:srgbClr val="002060"/>
              </a:solidFill>
              <a:latin typeface="+mn-lt"/>
            </a:endParaRPr>
          </a:p>
        </p:txBody>
      </p:sp>
      <p:sp>
        <p:nvSpPr>
          <p:cNvPr id="5" name="Slide Number Placeholder 4">
            <a:extLst>
              <a:ext uri="{FF2B5EF4-FFF2-40B4-BE49-F238E27FC236}">
                <a16:creationId xmlns:a16="http://schemas.microsoft.com/office/drawing/2014/main" id="{032957CF-5ED5-3D4E-6D61-8B0825EA87B8}"/>
              </a:ext>
            </a:extLst>
          </p:cNvPr>
          <p:cNvSpPr>
            <a:spLocks noGrp="1"/>
          </p:cNvSpPr>
          <p:nvPr>
            <p:ph type="sldNum" sz="quarter" idx="12"/>
          </p:nvPr>
        </p:nvSpPr>
        <p:spPr/>
        <p:txBody>
          <a:bodyPr/>
          <a:lstStyle/>
          <a:p>
            <a:fld id="{FF95C601-5697-CE43-8EE4-B5D2B114099E}" type="slidenum">
              <a:rPr lang="en-US" smtClean="0"/>
              <a:t>9</a:t>
            </a:fld>
            <a:endParaRPr lang="en-US"/>
          </a:p>
        </p:txBody>
      </p:sp>
      <p:sp>
        <p:nvSpPr>
          <p:cNvPr id="8" name="Content Placeholder 2">
            <a:extLst>
              <a:ext uri="{FF2B5EF4-FFF2-40B4-BE49-F238E27FC236}">
                <a16:creationId xmlns:a16="http://schemas.microsoft.com/office/drawing/2014/main" id="{4C85E914-EF5A-AEE7-CF9C-DB5423B0554A}"/>
              </a:ext>
            </a:extLst>
          </p:cNvPr>
          <p:cNvSpPr txBox="1">
            <a:spLocks/>
          </p:cNvSpPr>
          <p:nvPr/>
        </p:nvSpPr>
        <p:spPr>
          <a:xfrm>
            <a:off x="5720031" y="3838030"/>
            <a:ext cx="5665519" cy="10436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a:p>
            <a:endParaRPr lang="en-GB" dirty="0"/>
          </a:p>
          <a:p>
            <a:endParaRPr lang="en-GB" dirty="0"/>
          </a:p>
          <a:p>
            <a:endParaRPr lang="en-US" dirty="0"/>
          </a:p>
        </p:txBody>
      </p:sp>
      <p:pic>
        <p:nvPicPr>
          <p:cNvPr id="10" name="Picture 6">
            <a:extLst>
              <a:ext uri="{FF2B5EF4-FFF2-40B4-BE49-F238E27FC236}">
                <a16:creationId xmlns:a16="http://schemas.microsoft.com/office/drawing/2014/main" id="{70529F5D-7A5F-E6E1-4E7D-D8607CE9D90B}"/>
              </a:ext>
            </a:extLst>
          </p:cNvPr>
          <p:cNvPicPr>
            <a:picLocks noChangeAspect="1"/>
          </p:cNvPicPr>
          <p:nvPr/>
        </p:nvPicPr>
        <p:blipFill rotWithShape="1">
          <a:blip r:embed="rId3"/>
          <a:srcRect t="68969" r="74417" b="6150"/>
          <a:stretch/>
        </p:blipFill>
        <p:spPr>
          <a:xfrm>
            <a:off x="745559" y="1618168"/>
            <a:ext cx="1370610" cy="1668827"/>
          </a:xfrm>
          <a:prstGeom prst="rect">
            <a:avLst/>
          </a:prstGeom>
          <a:ln>
            <a:noFill/>
          </a:ln>
        </p:spPr>
      </p:pic>
      <p:pic>
        <p:nvPicPr>
          <p:cNvPr id="11" name="Picture 6">
            <a:extLst>
              <a:ext uri="{FF2B5EF4-FFF2-40B4-BE49-F238E27FC236}">
                <a16:creationId xmlns:a16="http://schemas.microsoft.com/office/drawing/2014/main" id="{FB370A4C-2B91-8764-A87B-67AAA31F7C59}"/>
              </a:ext>
            </a:extLst>
          </p:cNvPr>
          <p:cNvPicPr>
            <a:picLocks noChangeAspect="1"/>
          </p:cNvPicPr>
          <p:nvPr/>
        </p:nvPicPr>
        <p:blipFill rotWithShape="1">
          <a:blip r:embed="rId3"/>
          <a:srcRect l="35367" t="68969" r="32839" b="6150"/>
          <a:stretch/>
        </p:blipFill>
        <p:spPr>
          <a:xfrm>
            <a:off x="2301434" y="4728390"/>
            <a:ext cx="1458269" cy="1428738"/>
          </a:xfrm>
          <a:prstGeom prst="rect">
            <a:avLst/>
          </a:prstGeom>
          <a:ln>
            <a:noFill/>
          </a:ln>
        </p:spPr>
      </p:pic>
      <p:pic>
        <p:nvPicPr>
          <p:cNvPr id="12" name="Picture 6">
            <a:extLst>
              <a:ext uri="{FF2B5EF4-FFF2-40B4-BE49-F238E27FC236}">
                <a16:creationId xmlns:a16="http://schemas.microsoft.com/office/drawing/2014/main" id="{E7A391F8-231D-68D7-087E-63AD3B058CA1}"/>
              </a:ext>
            </a:extLst>
          </p:cNvPr>
          <p:cNvPicPr>
            <a:picLocks noChangeAspect="1"/>
          </p:cNvPicPr>
          <p:nvPr/>
        </p:nvPicPr>
        <p:blipFill rotWithShape="1">
          <a:blip r:embed="rId3"/>
          <a:srcRect l="70005" t="68969" b="6150"/>
          <a:stretch/>
        </p:blipFill>
        <p:spPr>
          <a:xfrm>
            <a:off x="569714" y="3865299"/>
            <a:ext cx="1606960" cy="1668827"/>
          </a:xfrm>
          <a:prstGeom prst="rect">
            <a:avLst/>
          </a:prstGeom>
          <a:ln>
            <a:noFill/>
          </a:ln>
        </p:spPr>
      </p:pic>
      <p:sp>
        <p:nvSpPr>
          <p:cNvPr id="14" name="Content Placeholder 2">
            <a:extLst>
              <a:ext uri="{FF2B5EF4-FFF2-40B4-BE49-F238E27FC236}">
                <a16:creationId xmlns:a16="http://schemas.microsoft.com/office/drawing/2014/main" id="{D3924B18-2CED-F49A-1B47-B31F96205044}"/>
              </a:ext>
            </a:extLst>
          </p:cNvPr>
          <p:cNvSpPr txBox="1">
            <a:spLocks/>
          </p:cNvSpPr>
          <p:nvPr/>
        </p:nvSpPr>
        <p:spPr>
          <a:xfrm>
            <a:off x="4331119" y="2825225"/>
            <a:ext cx="7291167" cy="12325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000" dirty="0">
                <a:solidFill>
                  <a:srgbClr val="002060"/>
                </a:solidFill>
              </a:rPr>
              <a:t>What is the DSL’s view?</a:t>
            </a:r>
          </a:p>
          <a:p>
            <a:r>
              <a:rPr lang="en-GB" sz="4000" dirty="0">
                <a:solidFill>
                  <a:srgbClr val="002060"/>
                </a:solidFill>
              </a:rPr>
              <a:t>What are the data telling you?</a:t>
            </a:r>
          </a:p>
          <a:p>
            <a:pPr marL="0" indent="0">
              <a:buFont typeface="Arial" panose="020B0604020202020204" pitchFamily="34" charset="0"/>
              <a:buNone/>
            </a:pPr>
            <a:endParaRPr lang="en-US" sz="4000" dirty="0">
              <a:solidFill>
                <a:srgbClr val="002060"/>
              </a:solidFill>
            </a:endParaRPr>
          </a:p>
        </p:txBody>
      </p:sp>
      <p:sp>
        <p:nvSpPr>
          <p:cNvPr id="15" name="Footer Placeholder 3">
            <a:extLst>
              <a:ext uri="{FF2B5EF4-FFF2-40B4-BE49-F238E27FC236}">
                <a16:creationId xmlns:a16="http://schemas.microsoft.com/office/drawing/2014/main" id="{2CA93E9F-4875-C303-8723-09F75A0F2AC7}"/>
              </a:ext>
            </a:extLst>
          </p:cNvPr>
          <p:cNvSpPr txBox="1">
            <a:spLocks/>
          </p:cNvSpPr>
          <p:nvPr/>
        </p:nvSpPr>
        <p:spPr>
          <a:xfrm>
            <a:off x="3822306" y="635634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t>Improving Life Chances through Education and Opportunity</a:t>
            </a:r>
            <a:endParaRPr lang="en-US" dirty="0"/>
          </a:p>
        </p:txBody>
      </p:sp>
      <p:grpSp>
        <p:nvGrpSpPr>
          <p:cNvPr id="20" name="Group 19">
            <a:extLst>
              <a:ext uri="{FF2B5EF4-FFF2-40B4-BE49-F238E27FC236}">
                <a16:creationId xmlns:a16="http://schemas.microsoft.com/office/drawing/2014/main" id="{29D9E7E2-F224-0174-241C-139213C3C392}"/>
              </a:ext>
            </a:extLst>
          </p:cNvPr>
          <p:cNvGrpSpPr/>
          <p:nvPr/>
        </p:nvGrpSpPr>
        <p:grpSpPr>
          <a:xfrm>
            <a:off x="2116169" y="2752415"/>
            <a:ext cx="1828800" cy="1473075"/>
            <a:chOff x="2736911" y="3408608"/>
            <a:chExt cx="1828800" cy="1473075"/>
          </a:xfrm>
        </p:grpSpPr>
        <p:pic>
          <p:nvPicPr>
            <p:cNvPr id="18" name="Picture 17">
              <a:extLst>
                <a:ext uri="{FF2B5EF4-FFF2-40B4-BE49-F238E27FC236}">
                  <a16:creationId xmlns:a16="http://schemas.microsoft.com/office/drawing/2014/main" id="{3A119A27-DA71-07BB-58C1-8AA434F79C83}"/>
                </a:ext>
              </a:extLst>
            </p:cNvPr>
            <p:cNvPicPr>
              <a:picLocks noChangeAspect="1"/>
            </p:cNvPicPr>
            <p:nvPr/>
          </p:nvPicPr>
          <p:blipFill>
            <a:blip r:embed="rId4"/>
            <a:stretch>
              <a:fillRect/>
            </a:stretch>
          </p:blipFill>
          <p:spPr>
            <a:xfrm>
              <a:off x="3123061" y="3408608"/>
              <a:ext cx="587825" cy="1129726"/>
            </a:xfrm>
            <a:prstGeom prst="rect">
              <a:avLst/>
            </a:prstGeom>
          </p:spPr>
        </p:pic>
        <p:sp>
          <p:nvSpPr>
            <p:cNvPr id="19" name="TextBox 18">
              <a:extLst>
                <a:ext uri="{FF2B5EF4-FFF2-40B4-BE49-F238E27FC236}">
                  <a16:creationId xmlns:a16="http://schemas.microsoft.com/office/drawing/2014/main" id="{120541C4-9A64-8B19-FA05-1C314CB4485C}"/>
                </a:ext>
              </a:extLst>
            </p:cNvPr>
            <p:cNvSpPr txBox="1"/>
            <p:nvPr/>
          </p:nvSpPr>
          <p:spPr>
            <a:xfrm>
              <a:off x="2736911" y="4635462"/>
              <a:ext cx="1828800" cy="246221"/>
            </a:xfrm>
            <a:prstGeom prst="rect">
              <a:avLst/>
            </a:prstGeom>
            <a:noFill/>
          </p:spPr>
          <p:txBody>
            <a:bodyPr wrap="square" rtlCol="0">
              <a:spAutoFit/>
            </a:bodyPr>
            <a:lstStyle/>
            <a:p>
              <a:pPr algn="l"/>
              <a:r>
                <a:rPr lang="en-GB" sz="1000" b="1" dirty="0"/>
                <a:t>St Michael’s CE School</a:t>
              </a:r>
              <a:endParaRPr lang="en-US" sz="1000" b="1" dirty="0"/>
            </a:p>
          </p:txBody>
        </p:sp>
      </p:grpSp>
      <p:pic>
        <p:nvPicPr>
          <p:cNvPr id="3" name="Picture 2">
            <a:extLst>
              <a:ext uri="{FF2B5EF4-FFF2-40B4-BE49-F238E27FC236}">
                <a16:creationId xmlns:a16="http://schemas.microsoft.com/office/drawing/2014/main" id="{5D354D0A-16D2-B468-6A4F-C7555B29150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544174" y="5145715"/>
            <a:ext cx="1347159" cy="1347159"/>
          </a:xfrm>
          <a:prstGeom prst="rect">
            <a:avLst/>
          </a:prstGeom>
          <a:noFill/>
          <a:ln>
            <a:noFill/>
          </a:ln>
        </p:spPr>
      </p:pic>
    </p:spTree>
    <p:extLst>
      <p:ext uri="{BB962C8B-B14F-4D97-AF65-F5344CB8AC3E}">
        <p14:creationId xmlns:p14="http://schemas.microsoft.com/office/powerpoint/2010/main" val="23868635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3F175924717C4FA06DFCE8E2CA6768" ma:contentTypeVersion="11" ma:contentTypeDescription="Create a new document." ma:contentTypeScope="" ma:versionID="aff3054d95a7cd2fa577c8ed74b1f236">
  <xsd:schema xmlns:xsd="http://www.w3.org/2001/XMLSchema" xmlns:xs="http://www.w3.org/2001/XMLSchema" xmlns:p="http://schemas.microsoft.com/office/2006/metadata/properties" xmlns:ns2="ef9f342c-44bf-48e8-ac01-98f782a594f8" xmlns:ns3="b984b470-087a-44a1-a877-a53439e8897d" targetNamespace="http://schemas.microsoft.com/office/2006/metadata/properties" ma:root="true" ma:fieldsID="1446fddbbb880ccb42a264943d4b979f" ns2:_="" ns3:_="">
    <xsd:import namespace="ef9f342c-44bf-48e8-ac01-98f782a594f8"/>
    <xsd:import namespace="b984b470-087a-44a1-a877-a53439e8897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9f342c-44bf-48e8-ac01-98f782a594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abe8a87-5364-41bf-ad04-00ba232d6edb"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984b470-087a-44a1-a877-a53439e8897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a0bcc55-b16f-41c3-b0f4-8a8c2c993390}" ma:internalName="TaxCatchAll" ma:showField="CatchAllData" ma:web="b984b470-087a-44a1-a877-a53439e8897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f9f342c-44bf-48e8-ac01-98f782a594f8">
      <Terms xmlns="http://schemas.microsoft.com/office/infopath/2007/PartnerControls"/>
    </lcf76f155ced4ddcb4097134ff3c332f>
    <TaxCatchAll xmlns="b984b470-087a-44a1-a877-a53439e8897d" xsi:nil="true"/>
  </documentManagement>
</p:properties>
</file>

<file path=customXml/itemProps1.xml><?xml version="1.0" encoding="utf-8"?>
<ds:datastoreItem xmlns:ds="http://schemas.openxmlformats.org/officeDocument/2006/customXml" ds:itemID="{33BD8A81-C80B-4174-96FC-D6055F6FB922}"/>
</file>

<file path=customXml/itemProps2.xml><?xml version="1.0" encoding="utf-8"?>
<ds:datastoreItem xmlns:ds="http://schemas.openxmlformats.org/officeDocument/2006/customXml" ds:itemID="{D4BF96F7-60D3-447F-97CF-9DF08F3C4322}"/>
</file>

<file path=customXml/itemProps3.xml><?xml version="1.0" encoding="utf-8"?>
<ds:datastoreItem xmlns:ds="http://schemas.openxmlformats.org/officeDocument/2006/customXml" ds:itemID="{0AF1660B-2226-4ADC-A96E-4F60630E4C86}"/>
</file>

<file path=docProps/app.xml><?xml version="1.0" encoding="utf-8"?>
<Properties xmlns="http://schemas.openxmlformats.org/officeDocument/2006/extended-properties" xmlns:vt="http://schemas.openxmlformats.org/officeDocument/2006/docPropsVTypes">
  <TotalTime>734</TotalTime>
  <Words>3148</Words>
  <Application>Microsoft Office PowerPoint</Application>
  <PresentationFormat>Widescreen</PresentationFormat>
  <Paragraphs>453</Paragraphs>
  <Slides>22</Slides>
  <Notes>20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Safeguarding: 2026-27 Update</vt:lpstr>
      <vt:lpstr>Contents</vt:lpstr>
      <vt:lpstr>Safeguarding – a reminder…</vt:lpstr>
      <vt:lpstr>PowerPoint Presentation</vt:lpstr>
      <vt:lpstr>PowerPoint Presentation</vt:lpstr>
      <vt:lpstr>What’s New?  </vt:lpstr>
      <vt:lpstr>PowerPoint Presentation</vt:lpstr>
      <vt:lpstr>What’s new: Local Priorities … </vt:lpstr>
      <vt:lpstr>What’s New: School priorities and trends</vt:lpstr>
      <vt:lpstr>What do Trustees and Governors need to do?</vt:lpstr>
      <vt:lpstr>PowerPoint Presentation</vt:lpstr>
      <vt:lpstr>Our Approach </vt:lpstr>
      <vt:lpstr>Our aims for safeguarding </vt:lpstr>
      <vt:lpstr>Trust Board (TB) - Local Academy Committee (LAC)</vt:lpstr>
      <vt:lpstr>PowerPoint Presentation</vt:lpstr>
      <vt:lpstr>PowerPoint Presentation</vt:lpstr>
      <vt:lpstr>Data: target - impact - improve</vt:lpstr>
      <vt:lpstr>PowerPoint Presentation</vt:lpstr>
      <vt:lpstr>Reference slides and further advice</vt:lpstr>
      <vt:lpstr>Local Priorities: ALT Trust Safeguarding Priorities  (2026-2027)  Adaptive teaching focussed on vulnerable learners  Attendance: with a focus on pupils eligible for FSM and on SEN register  SEMH and safeguarding provision beyond the classroom</vt:lpstr>
      <vt:lpstr>Training and Advice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Safeguarding</dc:title>
  <dc:creator>Lynn Fathers</dc:creator>
  <cp:lastModifiedBy>Lynn Fathers</cp:lastModifiedBy>
  <cp:revision>236</cp:revision>
  <dcterms:created xsi:type="dcterms:W3CDTF">2019-11-26T16:01:35Z</dcterms:created>
  <dcterms:modified xsi:type="dcterms:W3CDTF">2026-08-11T11:30:41Z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0x0101009E3F175924717C4FA06DFCE8E2CA6768</vt:lpwstr>
  </property>
</Properties>
</file>